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6858000" cx="9144000"/>
  <p:notesSz cx="6858000" cy="9144000"/>
  <p:embeddedFontLst>
    <p:embeddedFont>
      <p:font typeface="Tahoma"/>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Tahoma-regular.fntdata"/><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Tahoma-bold.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207" name="Google Shape;20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232" name="Google Shape;23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247" name="Google Shape;24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58" name="Google Shape;25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73" name="Google Shape;27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284" name="Google Shape;28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92" name="Google Shape;2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02" name="Google Shape;30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12" name="Google Shape;31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22" name="Google Shape;32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32" name="Google Shape;33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343" name="Google Shape;34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54" name="Google Shape;35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365" name="Google Shape;36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375" name="Google Shape;37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90" name="Google Shape;39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01" name="Google Shape;40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13" name="Google Shape;41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23" name="Google Shape;42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10.#</a:t>
            </a:r>
            <a:endParaRPr/>
          </a:p>
        </p:txBody>
      </p:sp>
      <p:sp>
        <p:nvSpPr>
          <p:cNvPr id="110" name="Google Shape;11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32" name="Google Shape;43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 name="Google Shape;43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47" name="Google Shape;44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56" name="Google Shape;45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7" name="Google Shape;45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71" name="Google Shape;47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479" name="Google Shape;47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507" name="Google Shape;50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8" name="Google Shape;508;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15" name="Google Shape;51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26" name="Google Shape;52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 name="Google Shape;52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37" name="Google Shape;53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10.#</a:t>
            </a:r>
            <a:endParaRPr/>
          </a:p>
        </p:txBody>
      </p:sp>
      <p:sp>
        <p:nvSpPr>
          <p:cNvPr id="127" name="Google Shape;12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546" name="Google Shape;54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561" name="Google Shape;56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2" name="Google Shape;56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576" name="Google Shape;57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591" name="Google Shape;59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599" name="Google Shape;59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0" name="Google Shape;60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607" name="Google Shape;60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8" name="Google Shape;608;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615" name="Google Shape;61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6" name="Google Shape;61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4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625" name="Google Shape;62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635" name="Google Shape;63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645" name="Google Shape;64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 name="Google Shape;64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60" name="Google Shape;66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70" name="Google Shape;67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1" name="Google Shape;67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84" name="Google Shape;68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5" name="Google Shape;68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694" name="Google Shape;69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5" name="Google Shape;69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704" name="Google Shape;70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5" name="Google Shape;705;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15" name="Google Shape;71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6" name="Google Shape;716;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24" name="Google Shape;72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5" name="Google Shape;72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39" name="Google Shape;73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47" name="Google Shape;74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8" name="Google Shape;748;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55" name="Google Shape;75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153" name="Google Shape;15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65" name="Google Shape;76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6" name="Google Shape;76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6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80" name="Google Shape;78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788" name="Google Shape;78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9" name="Google Shape;789;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6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806" name="Google Shape;80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7" name="Google Shape;807;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821" name="Google Shape;821;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2" name="Google Shape;82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829" name="Google Shape;82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0" name="Google Shape;830;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6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844" name="Google Shape;84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5" name="Google Shape;84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6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859" name="Google Shape;85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0" name="Google Shape;860;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168" name="Google Shape;16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177" name="Google Shape;17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10.#</a:t>
            </a:r>
            <a:endParaRPr/>
          </a:p>
        </p:txBody>
      </p:sp>
      <p:sp>
        <p:nvSpPr>
          <p:cNvPr id="192" name="Google Shape;19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10.</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9.pn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32.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36.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43.png"/><Relationship Id="rId5"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8.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pic>
        <p:nvPicPr>
          <p:cNvPr id="86" name="Google Shape;86;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7" name="Google Shape;87;p16"/>
          <p:cNvSpPr txBox="1"/>
          <p:nvPr/>
        </p:nvSpPr>
        <p:spPr>
          <a:xfrm>
            <a:off x="76200" y="12192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10</a:t>
            </a:r>
            <a:endParaRPr/>
          </a:p>
        </p:txBody>
      </p:sp>
      <p:sp>
        <p:nvSpPr>
          <p:cNvPr id="88" name="Google Shape;88;p16"/>
          <p:cNvSpPr txBox="1"/>
          <p:nvPr/>
        </p:nvSpPr>
        <p:spPr>
          <a:xfrm>
            <a:off x="134937" y="2667000"/>
            <a:ext cx="4038600" cy="3046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Error </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Detection</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And </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Correction</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211" name="Google Shape;211;p2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2" name="Google Shape;212;p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3" name="Google Shape;213;p2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4" name="Google Shape;214;p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5" name="Google Shape;215;p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6" name="Google Shape;216;p2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7" name="Google Shape;217;p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8" name="Google Shape;218;p25"/>
          <p:cNvSpPr txBox="1"/>
          <p:nvPr/>
        </p:nvSpPr>
        <p:spPr>
          <a:xfrm>
            <a:off x="1143000" y="0"/>
            <a:ext cx="29543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10.1.4  Coding</a:t>
            </a:r>
            <a:endParaRPr/>
          </a:p>
        </p:txBody>
      </p:sp>
      <p:sp>
        <p:nvSpPr>
          <p:cNvPr id="219" name="Google Shape;219;p25"/>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Redundancy is achieved through various coding schemes. The sender adds redundant bits through a process that creates a relationship between the redundant bits and the actual data bits. The receiver checks the relationships between the two sets of bits to detect errors. The ratio of redundant bits to data bits and the robustness of the process are important factors in any coding scheme.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226" name="Google Shape;226;p26"/>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7" name="Google Shape;227;p26"/>
          <p:cNvSpPr txBox="1"/>
          <p:nvPr/>
        </p:nvSpPr>
        <p:spPr>
          <a:xfrm>
            <a:off x="228600" y="406400"/>
            <a:ext cx="4475162"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10-2   BLOCK CODING</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228" name="Google Shape;228;p26"/>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9" name="Google Shape;229;p26"/>
          <p:cNvSpPr txBox="1"/>
          <p:nvPr/>
        </p:nvSpPr>
        <p:spPr>
          <a:xfrm>
            <a:off x="381000" y="1658937"/>
            <a:ext cx="8077200" cy="39909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block coding, we divide our message into blocks, each of k bits, called datawords. We add r redundant bits to each block to make the length n = k + r. The resulting n-bit blocks are called codewords. How the extra r bits are chosen or calculated is something</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we will discuss later.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236" name="Google Shape;236;p2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7" name="Google Shape;237;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8" name="Google Shape;238;p2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9" name="Google Shape;239;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0" name="Google Shape;240;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1" name="Google Shape;241;p2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2" name="Google Shape;242;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3" name="Google Shape;243;p27"/>
          <p:cNvSpPr txBox="1"/>
          <p:nvPr/>
        </p:nvSpPr>
        <p:spPr>
          <a:xfrm>
            <a:off x="1143000" y="0"/>
            <a:ext cx="4540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10.2.1  Error Detection</a:t>
            </a:r>
            <a:endParaRPr/>
          </a:p>
        </p:txBody>
      </p:sp>
      <p:sp>
        <p:nvSpPr>
          <p:cNvPr id="244" name="Google Shape;244;p27"/>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How can errors be detected by using block coding? If the following two conditions are met, the receiver can detect a change in the original codeword.</a:t>
            </a:r>
            <a:endParaRPr/>
          </a:p>
          <a:p>
            <a:pPr indent="0" lvl="0" marL="0" marR="0" rtl="0" algn="just">
              <a:lnSpc>
                <a:spcPct val="100000"/>
              </a:lnSpc>
              <a:spcBef>
                <a:spcPts val="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1. The receiver has (or can find) a list of valid</a:t>
            </a:r>
            <a:br>
              <a:rPr b="1" i="1" lang="en-US" sz="2800" u="none">
                <a:solidFill>
                  <a:schemeClr val="dk1"/>
                </a:solidFill>
                <a:latin typeface="Times New Roman"/>
                <a:ea typeface="Times New Roman"/>
                <a:cs typeface="Times New Roman"/>
                <a:sym typeface="Times New Roman"/>
              </a:rPr>
            </a:br>
            <a:r>
              <a:rPr b="1" i="1" lang="en-US" sz="2800" u="none">
                <a:solidFill>
                  <a:schemeClr val="dk1"/>
                </a:solidFill>
                <a:latin typeface="Times New Roman"/>
                <a:ea typeface="Times New Roman"/>
                <a:cs typeface="Times New Roman"/>
                <a:sym typeface="Times New Roman"/>
              </a:rPr>
              <a:t>      codewords.</a:t>
            </a:r>
            <a:endParaRPr/>
          </a:p>
          <a:p>
            <a:pPr indent="0" lvl="0" marL="0" marR="0" rtl="0" algn="just">
              <a:lnSpc>
                <a:spcPct val="100000"/>
              </a:lnSpc>
              <a:spcBef>
                <a:spcPts val="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2. The original codeword has changed to an invalid</a:t>
            </a:r>
            <a:br>
              <a:rPr b="1" i="1" lang="en-US" sz="2800" u="none">
                <a:solidFill>
                  <a:schemeClr val="dk1"/>
                </a:solidFill>
                <a:latin typeface="Times New Roman"/>
                <a:ea typeface="Times New Roman"/>
                <a:cs typeface="Times New Roman"/>
                <a:sym typeface="Times New Roman"/>
              </a:rPr>
            </a:br>
            <a:r>
              <a:rPr b="1" i="1" lang="en-US" sz="2800" u="none">
                <a:solidFill>
                  <a:schemeClr val="dk1"/>
                </a:solidFill>
                <a:latin typeface="Times New Roman"/>
                <a:ea typeface="Times New Roman"/>
                <a:cs typeface="Times New Roman"/>
                <a:sym typeface="Times New Roman"/>
              </a:rPr>
              <a:t>     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b="0" l="0" r="0" t="0"/>
          <a:stretch/>
        </p:blipFill>
        <p:spPr>
          <a:xfrm>
            <a:off x="381000" y="2057400"/>
            <a:ext cx="2673350" cy="2962275"/>
          </a:xfrm>
          <a:prstGeom prst="rect">
            <a:avLst/>
          </a:prstGeom>
          <a:noFill/>
          <a:ln>
            <a:noFill/>
          </a:ln>
        </p:spPr>
      </p:pic>
      <p:pic>
        <p:nvPicPr>
          <p:cNvPr id="251" name="Google Shape;251;p28"/>
          <p:cNvPicPr preferRelativeResize="0"/>
          <p:nvPr/>
        </p:nvPicPr>
        <p:blipFill rotWithShape="1">
          <a:blip r:embed="rId4">
            <a:alphaModFix/>
          </a:blip>
          <a:srcRect b="0" l="0" r="0" t="0"/>
          <a:stretch/>
        </p:blipFill>
        <p:spPr>
          <a:xfrm>
            <a:off x="6013450" y="2057400"/>
            <a:ext cx="2673350" cy="2962275"/>
          </a:xfrm>
          <a:prstGeom prst="rect">
            <a:avLst/>
          </a:prstGeom>
          <a:noFill/>
          <a:ln>
            <a:noFill/>
          </a:ln>
        </p:spPr>
      </p:pic>
      <p:sp>
        <p:nvSpPr>
          <p:cNvPr id="252" name="Google Shape;252;p2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10.2:  </a:t>
            </a:r>
            <a:r>
              <a:rPr b="1" i="1" lang="en-US" sz="2000" u="none">
                <a:solidFill>
                  <a:schemeClr val="dk1"/>
                </a:solidFill>
                <a:latin typeface="Times"/>
                <a:ea typeface="Times"/>
                <a:cs typeface="Times"/>
                <a:sym typeface="Times"/>
              </a:rPr>
              <a:t>Process of error detection in block coding</a:t>
            </a:r>
            <a:endParaRPr/>
          </a:p>
        </p:txBody>
      </p:sp>
      <p:pic>
        <p:nvPicPr>
          <p:cNvPr id="253" name="Google Shape;253;p28"/>
          <p:cNvPicPr preferRelativeResize="0"/>
          <p:nvPr/>
        </p:nvPicPr>
        <p:blipFill rotWithShape="1">
          <a:blip r:embed="rId5">
            <a:alphaModFix/>
          </a:blip>
          <a:srcRect b="0" l="0" r="0" t="0"/>
          <a:stretch/>
        </p:blipFill>
        <p:spPr>
          <a:xfrm>
            <a:off x="3886200" y="4114800"/>
            <a:ext cx="1096962" cy="492125"/>
          </a:xfrm>
          <a:prstGeom prst="rect">
            <a:avLst/>
          </a:prstGeom>
          <a:noFill/>
          <a:ln>
            <a:noFill/>
          </a:ln>
        </p:spPr>
      </p:pic>
      <p:pic>
        <p:nvPicPr>
          <p:cNvPr id="254" name="Google Shape;254;p28"/>
          <p:cNvPicPr preferRelativeResize="0"/>
          <p:nvPr/>
        </p:nvPicPr>
        <p:blipFill rotWithShape="1">
          <a:blip r:embed="rId6">
            <a:alphaModFix/>
          </a:blip>
          <a:srcRect b="0" l="0" r="0" t="0"/>
          <a:stretch/>
        </p:blipFill>
        <p:spPr>
          <a:xfrm>
            <a:off x="2468562" y="4606925"/>
            <a:ext cx="4084637" cy="146050"/>
          </a:xfrm>
          <a:prstGeom prst="rect">
            <a:avLst/>
          </a:prstGeom>
          <a:noFill/>
          <a:ln>
            <a:noFill/>
          </a:ln>
        </p:spPr>
      </p:pic>
      <p:sp>
        <p:nvSpPr>
          <p:cNvPr id="255" name="Google Shape;255;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us assume that k = 2 and n = 3. Table 10.1 shows the list of datawords and codewords. Later, we will see how to derive a codeword from a dataword.</a:t>
            </a:r>
            <a:endParaRPr/>
          </a:p>
        </p:txBody>
      </p:sp>
      <p:grpSp>
        <p:nvGrpSpPr>
          <p:cNvPr id="262" name="Google Shape;262;p29"/>
          <p:cNvGrpSpPr/>
          <p:nvPr/>
        </p:nvGrpSpPr>
        <p:grpSpPr>
          <a:xfrm>
            <a:off x="0" y="0"/>
            <a:ext cx="9144000" cy="609600"/>
            <a:chOff x="0" y="2448"/>
            <a:chExt cx="5760" cy="384"/>
          </a:xfrm>
        </p:grpSpPr>
        <p:sp>
          <p:nvSpPr>
            <p:cNvPr id="263" name="Google Shape;263;p2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4" name="Google Shape;264;p29"/>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10.1</a:t>
              </a:r>
              <a:endParaRPr/>
            </a:p>
          </p:txBody>
        </p:sp>
      </p:grpSp>
      <p:pic>
        <p:nvPicPr>
          <p:cNvPr id="265" name="Google Shape;265;p29"/>
          <p:cNvPicPr preferRelativeResize="0"/>
          <p:nvPr/>
        </p:nvPicPr>
        <p:blipFill rotWithShape="1">
          <a:blip r:embed="rId3">
            <a:alphaModFix/>
          </a:blip>
          <a:srcRect b="0" l="0" r="0" t="0"/>
          <a:stretch/>
        </p:blipFill>
        <p:spPr>
          <a:xfrm>
            <a:off x="300037" y="4038600"/>
            <a:ext cx="8158162" cy="2279650"/>
          </a:xfrm>
          <a:prstGeom prst="rect">
            <a:avLst/>
          </a:prstGeom>
          <a:noFill/>
          <a:ln>
            <a:noFill/>
          </a:ln>
        </p:spPr>
      </p:pic>
      <p:sp>
        <p:nvSpPr>
          <p:cNvPr id="266" name="Google Shape;266;p29"/>
          <p:cNvSpPr txBox="1"/>
          <p:nvPr/>
        </p:nvSpPr>
        <p:spPr>
          <a:xfrm>
            <a:off x="361950" y="2209800"/>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10.1</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A code for error detection in Example 10.1</a:t>
            </a:r>
            <a:endParaRPr/>
          </a:p>
        </p:txBody>
      </p:sp>
      <p:grpSp>
        <p:nvGrpSpPr>
          <p:cNvPr id="267" name="Google Shape;267;p29"/>
          <p:cNvGrpSpPr/>
          <p:nvPr/>
        </p:nvGrpSpPr>
        <p:grpSpPr>
          <a:xfrm>
            <a:off x="415925" y="2819400"/>
            <a:ext cx="8270875" cy="914400"/>
            <a:chOff x="244264" y="3048000"/>
            <a:chExt cx="8271510" cy="914400"/>
          </a:xfrm>
        </p:grpSpPr>
        <p:pic>
          <p:nvPicPr>
            <p:cNvPr id="268" name="Google Shape;268;p29"/>
            <p:cNvPicPr preferRelativeResize="0"/>
            <p:nvPr/>
          </p:nvPicPr>
          <p:blipFill rotWithShape="1">
            <a:blip r:embed="rId4">
              <a:alphaModFix/>
            </a:blip>
            <a:srcRect b="0" l="0" r="0" t="0"/>
            <a:stretch/>
          </p:blipFill>
          <p:spPr>
            <a:xfrm>
              <a:off x="244264" y="3048000"/>
              <a:ext cx="8271510" cy="914400"/>
            </a:xfrm>
            <a:prstGeom prst="rect">
              <a:avLst/>
            </a:prstGeom>
            <a:noFill/>
            <a:ln>
              <a:noFill/>
            </a:ln>
          </p:spPr>
        </p:pic>
        <p:sp>
          <p:nvSpPr>
            <p:cNvPr id="269" name="Google Shape;269;p29"/>
            <p:cNvSpPr txBox="1"/>
            <p:nvPr/>
          </p:nvSpPr>
          <p:spPr>
            <a:xfrm>
              <a:off x="304800" y="3048000"/>
              <a:ext cx="8138160" cy="914400"/>
            </a:xfrm>
            <a:prstGeom prst="rect">
              <a:avLst/>
            </a:prstGeom>
            <a:noFill/>
            <a:ln cap="flat" cmpd="sng" w="101600">
              <a:solidFill>
                <a:srgbClr val="0000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270" name="Google Shape;270;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nvSpPr>
        <p:spPr>
          <a:xfrm>
            <a:off x="76200" y="696912"/>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us find the Hamming distance between two pairs of words.</a:t>
            </a:r>
            <a:endParaRPr/>
          </a:p>
        </p:txBody>
      </p:sp>
      <p:grpSp>
        <p:nvGrpSpPr>
          <p:cNvPr id="277" name="Google Shape;277;p30"/>
          <p:cNvGrpSpPr/>
          <p:nvPr/>
        </p:nvGrpSpPr>
        <p:grpSpPr>
          <a:xfrm>
            <a:off x="0" y="0"/>
            <a:ext cx="9144000" cy="609600"/>
            <a:chOff x="0" y="2448"/>
            <a:chExt cx="5760" cy="384"/>
          </a:xfrm>
        </p:grpSpPr>
        <p:sp>
          <p:nvSpPr>
            <p:cNvPr id="278" name="Google Shape;278;p3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9" name="Google Shape;279;p30"/>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10.2</a:t>
              </a:r>
              <a:endParaRPr/>
            </a:p>
          </p:txBody>
        </p:sp>
      </p:grpSp>
      <p:pic>
        <p:nvPicPr>
          <p:cNvPr id="280" name="Google Shape;280;p30"/>
          <p:cNvPicPr preferRelativeResize="0"/>
          <p:nvPr/>
        </p:nvPicPr>
        <p:blipFill rotWithShape="1">
          <a:blip r:embed="rId3">
            <a:alphaModFix/>
          </a:blip>
          <a:srcRect b="0" l="0" r="0" t="0"/>
          <a:stretch/>
        </p:blipFill>
        <p:spPr>
          <a:xfrm>
            <a:off x="254000" y="1905000"/>
            <a:ext cx="8280400" cy="788987"/>
          </a:xfrm>
          <a:prstGeom prst="rect">
            <a:avLst/>
          </a:prstGeom>
          <a:noFill/>
          <a:ln>
            <a:noFill/>
          </a:ln>
        </p:spPr>
      </p:pic>
      <p:sp>
        <p:nvSpPr>
          <p:cNvPr id="281" name="Google Shape;281;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288" name="Google Shape;288;p31"/>
          <p:cNvSpPr txBox="1"/>
          <p:nvPr/>
        </p:nvSpPr>
        <p:spPr>
          <a:xfrm>
            <a:off x="152400" y="133350"/>
            <a:ext cx="87630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10.3:  </a:t>
            </a:r>
            <a:r>
              <a:rPr b="1" i="1" lang="en-US" sz="2000" u="none">
                <a:solidFill>
                  <a:schemeClr val="dk1"/>
                </a:solidFill>
                <a:latin typeface="Times"/>
                <a:ea typeface="Times"/>
                <a:cs typeface="Times"/>
                <a:sym typeface="Times"/>
              </a:rPr>
              <a:t>Geometric concept explaining d</a:t>
            </a:r>
            <a:r>
              <a:rPr b="1" i="1" lang="en-US" sz="1200" u="none">
                <a:solidFill>
                  <a:schemeClr val="dk1"/>
                </a:solidFill>
                <a:latin typeface="Times"/>
                <a:ea typeface="Times"/>
                <a:cs typeface="Times"/>
                <a:sym typeface="Times"/>
              </a:rPr>
              <a:t>min</a:t>
            </a:r>
            <a:r>
              <a:rPr b="1" i="1" lang="en-US" sz="2000" u="none">
                <a:solidFill>
                  <a:schemeClr val="dk1"/>
                </a:solidFill>
                <a:latin typeface="Times"/>
                <a:ea typeface="Times"/>
                <a:cs typeface="Times"/>
                <a:sym typeface="Times"/>
              </a:rPr>
              <a:t> in error detection</a:t>
            </a:r>
            <a:endParaRPr/>
          </a:p>
        </p:txBody>
      </p:sp>
      <p:pic>
        <p:nvPicPr>
          <p:cNvPr id="289" name="Google Shape;289;p31"/>
          <p:cNvPicPr preferRelativeResize="0"/>
          <p:nvPr/>
        </p:nvPicPr>
        <p:blipFill rotWithShape="1">
          <a:blip r:embed="rId3">
            <a:alphaModFix/>
          </a:blip>
          <a:srcRect b="0" l="0" r="0" t="0"/>
          <a:stretch/>
        </p:blipFill>
        <p:spPr>
          <a:xfrm>
            <a:off x="738187" y="2381250"/>
            <a:ext cx="7872412" cy="2724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nvSpPr>
        <p:spPr>
          <a:xfrm>
            <a:off x="76200" y="696912"/>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minimum Hamming distance for our first code scheme (Table 10.1) is 2. This code guarantees detection of only a single error. For example, if the third codeword (101) is sent and one error occurs, the received codeword does not match any valid codeword. If two errors occur, however, the received codeword may match a valid codeword and the errors are not detected.</a:t>
            </a:r>
            <a:endParaRPr/>
          </a:p>
        </p:txBody>
      </p:sp>
      <p:grpSp>
        <p:nvGrpSpPr>
          <p:cNvPr id="296" name="Google Shape;296;p32"/>
          <p:cNvGrpSpPr/>
          <p:nvPr/>
        </p:nvGrpSpPr>
        <p:grpSpPr>
          <a:xfrm>
            <a:off x="0" y="0"/>
            <a:ext cx="9144000" cy="609600"/>
            <a:chOff x="0" y="2448"/>
            <a:chExt cx="5760" cy="384"/>
          </a:xfrm>
        </p:grpSpPr>
        <p:sp>
          <p:nvSpPr>
            <p:cNvPr id="297" name="Google Shape;297;p3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98" name="Google Shape;298;p32"/>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10.3</a:t>
              </a:r>
              <a:endParaRPr/>
            </a:p>
          </p:txBody>
        </p:sp>
      </p:grpSp>
      <p:sp>
        <p:nvSpPr>
          <p:cNvPr id="299" name="Google Shape;299;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code scheme has a Hamming distance </a:t>
            </a:r>
            <a:r>
              <a:rPr b="1" i="1" lang="en-US" sz="2800" u="none">
                <a:solidFill>
                  <a:schemeClr val="dk1"/>
                </a:solidFill>
                <a:latin typeface="Times New Roman"/>
                <a:ea typeface="Times New Roman"/>
                <a:cs typeface="Times New Roman"/>
                <a:sym typeface="Times New Roman"/>
              </a:rPr>
              <a:t>d</a:t>
            </a:r>
            <a:r>
              <a:rPr b="0" i="0" lang="en-US" sz="2400" u="none">
                <a:solidFill>
                  <a:schemeClr val="dk1"/>
                </a:solidFill>
                <a:latin typeface="Times New Roman"/>
                <a:ea typeface="Times New Roman"/>
                <a:cs typeface="Times New Roman"/>
                <a:sym typeface="Times New Roman"/>
              </a:rPr>
              <a:t>min</a:t>
            </a:r>
            <a:r>
              <a:rPr b="0" i="0" lang="en-US" sz="2800" u="none">
                <a:solidFill>
                  <a:schemeClr val="dk1"/>
                </a:solidFill>
                <a:latin typeface="Times New Roman"/>
                <a:ea typeface="Times New Roman"/>
                <a:cs typeface="Times New Roman"/>
                <a:sym typeface="Times New Roman"/>
              </a:rPr>
              <a:t> = 4. This code guarantees the detection of up to three errors (</a:t>
            </a:r>
            <a:r>
              <a:rPr b="1" i="1" lang="en-US" sz="2800" u="none">
                <a:solidFill>
                  <a:schemeClr val="dk1"/>
                </a:solidFill>
                <a:latin typeface="Times New Roman"/>
                <a:ea typeface="Times New Roman"/>
                <a:cs typeface="Times New Roman"/>
                <a:sym typeface="Times New Roman"/>
              </a:rPr>
              <a:t>d</a:t>
            </a:r>
            <a:r>
              <a:rPr b="0" i="0" lang="en-US" sz="2800" u="none">
                <a:solidFill>
                  <a:schemeClr val="dk1"/>
                </a:solidFill>
                <a:latin typeface="Times New Roman"/>
                <a:ea typeface="Times New Roman"/>
                <a:cs typeface="Times New Roman"/>
                <a:sym typeface="Times New Roman"/>
              </a:rPr>
              <a:t> =</a:t>
            </a:r>
            <a:r>
              <a:rPr b="0" i="1" lang="en-US" sz="2800" u="none">
                <a:solidFill>
                  <a:schemeClr val="dk1"/>
                </a:solidFill>
                <a:latin typeface="Times New Roman"/>
                <a:ea typeface="Times New Roman"/>
                <a:cs typeface="Times New Roman"/>
                <a:sym typeface="Times New Roman"/>
              </a:rPr>
              <a:t> s </a:t>
            </a:r>
            <a:r>
              <a:rPr b="0" i="0" lang="en-US" sz="2800" u="none">
                <a:solidFill>
                  <a:schemeClr val="dk1"/>
                </a:solidFill>
                <a:latin typeface="Times New Roman"/>
                <a:ea typeface="Times New Roman"/>
                <a:cs typeface="Times New Roman"/>
                <a:sym typeface="Times New Roman"/>
              </a:rPr>
              <a:t>+ 1 or </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s</a:t>
            </a:r>
            <a:r>
              <a:rPr b="0" i="0" lang="en-US" sz="2800" u="none">
                <a:solidFill>
                  <a:schemeClr val="dk1"/>
                </a:solidFill>
                <a:latin typeface="Times New Roman"/>
                <a:ea typeface="Times New Roman"/>
                <a:cs typeface="Times New Roman"/>
                <a:sym typeface="Times New Roman"/>
              </a:rPr>
              <a:t> = 3).</a:t>
            </a:r>
            <a:endParaRPr/>
          </a:p>
        </p:txBody>
      </p:sp>
      <p:grpSp>
        <p:nvGrpSpPr>
          <p:cNvPr id="306" name="Google Shape;306;p33"/>
          <p:cNvGrpSpPr/>
          <p:nvPr/>
        </p:nvGrpSpPr>
        <p:grpSpPr>
          <a:xfrm>
            <a:off x="0" y="0"/>
            <a:ext cx="9144000" cy="609600"/>
            <a:chOff x="0" y="2448"/>
            <a:chExt cx="5760" cy="384"/>
          </a:xfrm>
        </p:grpSpPr>
        <p:sp>
          <p:nvSpPr>
            <p:cNvPr id="307" name="Google Shape;307;p3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8" name="Google Shape;308;p33"/>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10.4</a:t>
              </a:r>
              <a:endParaRPr/>
            </a:p>
          </p:txBody>
        </p:sp>
      </p:grpSp>
      <p:sp>
        <p:nvSpPr>
          <p:cNvPr id="309" name="Google Shape;309;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code in Table 10.1 is a linear block code because the result of XORing any codeword with any other codeword is a valid codeword. For example, the XORing of the second and third codewords  creates the fourth one.</a:t>
            </a:r>
            <a:endParaRPr/>
          </a:p>
        </p:txBody>
      </p:sp>
      <p:grpSp>
        <p:nvGrpSpPr>
          <p:cNvPr id="316" name="Google Shape;316;p34"/>
          <p:cNvGrpSpPr/>
          <p:nvPr/>
        </p:nvGrpSpPr>
        <p:grpSpPr>
          <a:xfrm>
            <a:off x="0" y="0"/>
            <a:ext cx="9144000" cy="609600"/>
            <a:chOff x="0" y="2448"/>
            <a:chExt cx="5760" cy="384"/>
          </a:xfrm>
        </p:grpSpPr>
        <p:sp>
          <p:nvSpPr>
            <p:cNvPr id="317" name="Google Shape;317;p3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8" name="Google Shape;318;p34"/>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10.5</a:t>
              </a:r>
              <a:endParaRPr/>
            </a:p>
          </p:txBody>
        </p:sp>
      </p:grpSp>
      <p:sp>
        <p:nvSpPr>
          <p:cNvPr id="319" name="Google Shape;319;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4418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10: Outline</a:t>
            </a:r>
            <a:endParaRPr/>
          </a:p>
        </p:txBody>
      </p:sp>
      <p:sp>
        <p:nvSpPr>
          <p:cNvPr id="103" name="Google Shape;103;p17"/>
          <p:cNvSpPr txBox="1"/>
          <p:nvPr/>
        </p:nvSpPr>
        <p:spPr>
          <a:xfrm>
            <a:off x="152400" y="1371600"/>
            <a:ext cx="8458200" cy="685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10.1  </a:t>
            </a:r>
            <a:r>
              <a:rPr b="1" i="1" lang="en-US" sz="3200" u="none">
                <a:solidFill>
                  <a:srgbClr val="0000CC"/>
                </a:solidFill>
                <a:latin typeface="Times"/>
                <a:ea typeface="Times"/>
                <a:cs typeface="Times"/>
                <a:sym typeface="Times"/>
              </a:rPr>
              <a:t>INTRODUCTION</a:t>
            </a:r>
            <a:endParaRPr/>
          </a:p>
        </p:txBody>
      </p:sp>
      <p:sp>
        <p:nvSpPr>
          <p:cNvPr id="104" name="Google Shape;104;p17"/>
          <p:cNvSpPr txBox="1"/>
          <p:nvPr/>
        </p:nvSpPr>
        <p:spPr>
          <a:xfrm>
            <a:off x="152400" y="2419350"/>
            <a:ext cx="8458200" cy="685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10.2  </a:t>
            </a:r>
            <a:r>
              <a:rPr b="1" i="1" lang="en-US" sz="3200" u="none">
                <a:solidFill>
                  <a:srgbClr val="0000CC"/>
                </a:solidFill>
                <a:latin typeface="Times"/>
                <a:ea typeface="Times"/>
                <a:cs typeface="Times"/>
                <a:sym typeface="Times"/>
              </a:rPr>
              <a:t>BLOCK CODING</a:t>
            </a:r>
            <a:endParaRPr/>
          </a:p>
        </p:txBody>
      </p:sp>
      <p:sp>
        <p:nvSpPr>
          <p:cNvPr id="105" name="Google Shape;105;p17"/>
          <p:cNvSpPr txBox="1"/>
          <p:nvPr/>
        </p:nvSpPr>
        <p:spPr>
          <a:xfrm>
            <a:off x="152400" y="3467100"/>
            <a:ext cx="8458200" cy="685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10.3  </a:t>
            </a:r>
            <a:r>
              <a:rPr b="1" i="1" lang="en-US" sz="3200" u="none">
                <a:solidFill>
                  <a:srgbClr val="0000CC"/>
                </a:solidFill>
                <a:latin typeface="Times"/>
                <a:ea typeface="Times"/>
                <a:cs typeface="Times"/>
                <a:sym typeface="Times"/>
              </a:rPr>
              <a:t>CYCLIC CODES</a:t>
            </a:r>
            <a:endParaRPr/>
          </a:p>
        </p:txBody>
      </p:sp>
      <p:sp>
        <p:nvSpPr>
          <p:cNvPr id="106" name="Google Shape;106;p17"/>
          <p:cNvSpPr txBox="1"/>
          <p:nvPr/>
        </p:nvSpPr>
        <p:spPr>
          <a:xfrm>
            <a:off x="152400" y="4514850"/>
            <a:ext cx="8458200" cy="685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10.4  </a:t>
            </a:r>
            <a:r>
              <a:rPr b="1" i="1" lang="en-US" sz="3200" u="none">
                <a:solidFill>
                  <a:srgbClr val="0000CC"/>
                </a:solidFill>
                <a:latin typeface="Times"/>
                <a:ea typeface="Times"/>
                <a:cs typeface="Times"/>
                <a:sym typeface="Times"/>
              </a:rPr>
              <a:t>CHECKSUM</a:t>
            </a:r>
            <a:endParaRPr/>
          </a:p>
        </p:txBody>
      </p:sp>
      <p:sp>
        <p:nvSpPr>
          <p:cNvPr id="107" name="Google Shape;107;p17"/>
          <p:cNvSpPr txBox="1"/>
          <p:nvPr/>
        </p:nvSpPr>
        <p:spPr>
          <a:xfrm>
            <a:off x="152400" y="5562600"/>
            <a:ext cx="8458200" cy="685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10.5  </a:t>
            </a:r>
            <a:r>
              <a:rPr b="1" i="1" lang="en-US" sz="3200" u="none">
                <a:solidFill>
                  <a:srgbClr val="0000CC"/>
                </a:solidFill>
                <a:latin typeface="Times"/>
                <a:ea typeface="Times"/>
                <a:cs typeface="Times"/>
                <a:sym typeface="Times"/>
              </a:rPr>
              <a:t>FORWARD ERROR CORRECTION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5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500"/>
                                        <p:tgtEl>
                                          <p:spTgt spid="10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In our first code (Table 10.1), the numbers of 1s in the nonzero codewords are 2, 2, and 2. So the minimum Hamming distance is </a:t>
            </a:r>
            <a:r>
              <a:rPr b="1" i="1" lang="en-US" sz="2800" u="none">
                <a:solidFill>
                  <a:schemeClr val="dk1"/>
                </a:solidFill>
                <a:latin typeface="Times New Roman"/>
                <a:ea typeface="Times New Roman"/>
                <a:cs typeface="Times New Roman"/>
                <a:sym typeface="Times New Roman"/>
              </a:rPr>
              <a:t>d</a:t>
            </a:r>
            <a:r>
              <a:rPr b="0" i="0" lang="en-US" sz="2000" u="none">
                <a:solidFill>
                  <a:schemeClr val="dk1"/>
                </a:solidFill>
                <a:latin typeface="Times New Roman"/>
                <a:ea typeface="Times New Roman"/>
                <a:cs typeface="Times New Roman"/>
                <a:sym typeface="Times New Roman"/>
              </a:rPr>
              <a:t>min</a:t>
            </a:r>
            <a:r>
              <a:rPr b="0" i="0" lang="en-US" sz="2800" u="none">
                <a:solidFill>
                  <a:schemeClr val="dk1"/>
                </a:solidFill>
                <a:latin typeface="Times New Roman"/>
                <a:ea typeface="Times New Roman"/>
                <a:cs typeface="Times New Roman"/>
                <a:sym typeface="Times New Roman"/>
              </a:rPr>
              <a:t> = 2.</a:t>
            </a:r>
            <a:endParaRPr/>
          </a:p>
        </p:txBody>
      </p:sp>
      <p:grpSp>
        <p:nvGrpSpPr>
          <p:cNvPr id="326" name="Google Shape;326;p35"/>
          <p:cNvGrpSpPr/>
          <p:nvPr/>
        </p:nvGrpSpPr>
        <p:grpSpPr>
          <a:xfrm>
            <a:off x="0" y="0"/>
            <a:ext cx="9144000" cy="609600"/>
            <a:chOff x="0" y="2448"/>
            <a:chExt cx="5760" cy="384"/>
          </a:xfrm>
        </p:grpSpPr>
        <p:sp>
          <p:nvSpPr>
            <p:cNvPr id="327" name="Google Shape;327;p3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28" name="Google Shape;328;p35"/>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10.6</a:t>
              </a:r>
              <a:endParaRPr/>
            </a:p>
          </p:txBody>
        </p:sp>
      </p:grpSp>
      <p:sp>
        <p:nvSpPr>
          <p:cNvPr id="329" name="Google Shape;329;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10.2</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Simple parity-check code C(5, 4)</a:t>
            </a:r>
            <a:endParaRPr/>
          </a:p>
        </p:txBody>
      </p:sp>
      <p:pic>
        <p:nvPicPr>
          <p:cNvPr id="336" name="Google Shape;336;p36"/>
          <p:cNvPicPr preferRelativeResize="0"/>
          <p:nvPr/>
        </p:nvPicPr>
        <p:blipFill rotWithShape="1">
          <a:blip r:embed="rId3">
            <a:alphaModFix/>
          </a:blip>
          <a:srcRect b="0" l="0" r="0" t="0"/>
          <a:stretch/>
        </p:blipFill>
        <p:spPr>
          <a:xfrm>
            <a:off x="0" y="-6350"/>
            <a:ext cx="701675" cy="555625"/>
          </a:xfrm>
          <a:prstGeom prst="rect">
            <a:avLst/>
          </a:prstGeom>
          <a:noFill/>
          <a:ln>
            <a:noFill/>
          </a:ln>
        </p:spPr>
      </p:pic>
      <p:grpSp>
        <p:nvGrpSpPr>
          <p:cNvPr id="337" name="Google Shape;337;p36"/>
          <p:cNvGrpSpPr/>
          <p:nvPr/>
        </p:nvGrpSpPr>
        <p:grpSpPr>
          <a:xfrm>
            <a:off x="428625" y="2209800"/>
            <a:ext cx="8310562" cy="2903537"/>
            <a:chOff x="428316" y="2209799"/>
            <a:chExt cx="8310625" cy="2904330"/>
          </a:xfrm>
        </p:grpSpPr>
        <p:pic>
          <p:nvPicPr>
            <p:cNvPr id="338" name="Google Shape;338;p36"/>
            <p:cNvPicPr preferRelativeResize="0"/>
            <p:nvPr/>
          </p:nvPicPr>
          <p:blipFill rotWithShape="1">
            <a:blip r:embed="rId4">
              <a:alphaModFix/>
            </a:blip>
            <a:srcRect b="0" l="0" r="0" t="0"/>
            <a:stretch/>
          </p:blipFill>
          <p:spPr>
            <a:xfrm>
              <a:off x="428316" y="2209800"/>
              <a:ext cx="8310625" cy="2904329"/>
            </a:xfrm>
            <a:prstGeom prst="rect">
              <a:avLst/>
            </a:prstGeom>
            <a:noFill/>
            <a:ln>
              <a:noFill/>
            </a:ln>
          </p:spPr>
        </p:pic>
        <p:sp>
          <p:nvSpPr>
            <p:cNvPr id="339" name="Google Shape;339;p36"/>
            <p:cNvSpPr txBox="1"/>
            <p:nvPr/>
          </p:nvSpPr>
          <p:spPr>
            <a:xfrm>
              <a:off x="461141" y="2209799"/>
              <a:ext cx="8138160" cy="2834640"/>
            </a:xfrm>
            <a:prstGeom prst="rect">
              <a:avLst/>
            </a:prstGeom>
            <a:noFill/>
            <a:ln cap="flat" cmpd="sng" w="101600">
              <a:solidFill>
                <a:srgbClr val="0000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340" name="Google Shape;340;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347" name="Google Shape;347;p3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10.4:  </a:t>
            </a:r>
            <a:r>
              <a:rPr b="1" i="1" lang="en-US" sz="2000" u="none">
                <a:solidFill>
                  <a:schemeClr val="dk1"/>
                </a:solidFill>
                <a:latin typeface="Times"/>
                <a:ea typeface="Times"/>
                <a:cs typeface="Times"/>
                <a:sym typeface="Times"/>
              </a:rPr>
              <a:t>Encoder and decoder for simple parity-check code</a:t>
            </a:r>
            <a:endParaRPr/>
          </a:p>
        </p:txBody>
      </p:sp>
      <p:pic>
        <p:nvPicPr>
          <p:cNvPr id="348" name="Google Shape;348;p37"/>
          <p:cNvPicPr preferRelativeResize="0"/>
          <p:nvPr/>
        </p:nvPicPr>
        <p:blipFill rotWithShape="1">
          <a:blip r:embed="rId3">
            <a:alphaModFix/>
          </a:blip>
          <a:srcRect b="0" l="0" r="0" t="0"/>
          <a:stretch/>
        </p:blipFill>
        <p:spPr>
          <a:xfrm>
            <a:off x="193675" y="1600200"/>
            <a:ext cx="3295650" cy="3352800"/>
          </a:xfrm>
          <a:prstGeom prst="rect">
            <a:avLst/>
          </a:prstGeom>
          <a:noFill/>
          <a:ln>
            <a:noFill/>
          </a:ln>
        </p:spPr>
      </p:pic>
      <p:pic>
        <p:nvPicPr>
          <p:cNvPr id="349" name="Google Shape;349;p37"/>
          <p:cNvPicPr preferRelativeResize="0"/>
          <p:nvPr/>
        </p:nvPicPr>
        <p:blipFill rotWithShape="1">
          <a:blip r:embed="rId4">
            <a:alphaModFix/>
          </a:blip>
          <a:srcRect b="0" l="0" r="0" t="0"/>
          <a:stretch/>
        </p:blipFill>
        <p:spPr>
          <a:xfrm>
            <a:off x="5345112" y="1600200"/>
            <a:ext cx="3646487" cy="3352800"/>
          </a:xfrm>
          <a:prstGeom prst="rect">
            <a:avLst/>
          </a:prstGeom>
          <a:noFill/>
          <a:ln>
            <a:noFill/>
          </a:ln>
        </p:spPr>
      </p:pic>
      <p:pic>
        <p:nvPicPr>
          <p:cNvPr id="350" name="Google Shape;350;p37"/>
          <p:cNvPicPr preferRelativeResize="0"/>
          <p:nvPr/>
        </p:nvPicPr>
        <p:blipFill rotWithShape="1">
          <a:blip r:embed="rId5">
            <a:alphaModFix/>
          </a:blip>
          <a:srcRect b="0" l="0" r="0" t="0"/>
          <a:stretch/>
        </p:blipFill>
        <p:spPr>
          <a:xfrm>
            <a:off x="2286000" y="4419600"/>
            <a:ext cx="4598987" cy="271462"/>
          </a:xfrm>
          <a:prstGeom prst="rect">
            <a:avLst/>
          </a:prstGeom>
          <a:noFill/>
          <a:ln>
            <a:noFill/>
          </a:ln>
        </p:spPr>
      </p:pic>
      <p:pic>
        <p:nvPicPr>
          <p:cNvPr id="351" name="Google Shape;351;p37"/>
          <p:cNvPicPr preferRelativeResize="0"/>
          <p:nvPr/>
        </p:nvPicPr>
        <p:blipFill rotWithShape="1">
          <a:blip r:embed="rId6">
            <a:alphaModFix/>
          </a:blip>
          <a:srcRect b="0" l="0" r="0" t="0"/>
          <a:stretch/>
        </p:blipFill>
        <p:spPr>
          <a:xfrm>
            <a:off x="3962400" y="3902075"/>
            <a:ext cx="960437" cy="44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us look at some transmission scenarios. Assume the sender sends the dataword 1011. The codeword created from this dataword is 10111, which is sent to the receiver. We examine five cases:</a:t>
            </a:r>
            <a:endParaRPr/>
          </a:p>
        </p:txBody>
      </p:sp>
      <p:grpSp>
        <p:nvGrpSpPr>
          <p:cNvPr id="358" name="Google Shape;358;p38"/>
          <p:cNvGrpSpPr/>
          <p:nvPr/>
        </p:nvGrpSpPr>
        <p:grpSpPr>
          <a:xfrm>
            <a:off x="0" y="0"/>
            <a:ext cx="9144000" cy="609600"/>
            <a:chOff x="0" y="2448"/>
            <a:chExt cx="5760" cy="384"/>
          </a:xfrm>
        </p:grpSpPr>
        <p:sp>
          <p:nvSpPr>
            <p:cNvPr id="359" name="Google Shape;359;p3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0" name="Google Shape;360;p38"/>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10.7</a:t>
              </a:r>
              <a:endParaRPr/>
            </a:p>
          </p:txBody>
        </p:sp>
      </p:grpSp>
      <p:pic>
        <p:nvPicPr>
          <p:cNvPr id="361" name="Google Shape;361;p38"/>
          <p:cNvPicPr preferRelativeResize="0"/>
          <p:nvPr/>
        </p:nvPicPr>
        <p:blipFill rotWithShape="1">
          <a:blip r:embed="rId3">
            <a:alphaModFix/>
          </a:blip>
          <a:srcRect b="0" l="0" r="0" t="0"/>
          <a:stretch/>
        </p:blipFill>
        <p:spPr>
          <a:xfrm>
            <a:off x="193675" y="2557462"/>
            <a:ext cx="8112125" cy="3878262"/>
          </a:xfrm>
          <a:prstGeom prst="rect">
            <a:avLst/>
          </a:prstGeom>
          <a:noFill/>
          <a:ln>
            <a:noFill/>
          </a:ln>
        </p:spPr>
      </p:pic>
      <p:sp>
        <p:nvSpPr>
          <p:cNvPr id="362" name="Google Shape;362;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369" name="Google Shape;369;p3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0" name="Google Shape;370;p39"/>
          <p:cNvSpPr txBox="1"/>
          <p:nvPr/>
        </p:nvSpPr>
        <p:spPr>
          <a:xfrm>
            <a:off x="228600" y="406400"/>
            <a:ext cx="4340225"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10-3   CYCLIC CODES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371" name="Google Shape;371;p3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2" name="Google Shape;372;p39"/>
          <p:cNvSpPr txBox="1"/>
          <p:nvPr/>
        </p:nvSpPr>
        <p:spPr>
          <a:xfrm>
            <a:off x="381000" y="1658937"/>
            <a:ext cx="8077200" cy="35036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Cyclic codes are special linear block codes with one extra property. In a cyclic code, if a codeword is cyclically shifted (rotated), the result is another codeword. For example, if 1011000 is a codeword and we cyclically left-shift, then 0110001 is also a codeword.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379" name="Google Shape;379;p4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0" name="Google Shape;380;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1" name="Google Shape;381;p4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2" name="Google Shape;382;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3" name="Google Shape;383;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4" name="Google Shape;384;p4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5" name="Google Shape;385;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6" name="Google Shape;386;p40"/>
          <p:cNvSpPr txBox="1"/>
          <p:nvPr/>
        </p:nvSpPr>
        <p:spPr>
          <a:xfrm>
            <a:off x="1143000" y="0"/>
            <a:ext cx="65087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10.3.1  Cyclic Redundancy Check</a:t>
            </a:r>
            <a:endParaRPr/>
          </a:p>
        </p:txBody>
      </p:sp>
      <p:sp>
        <p:nvSpPr>
          <p:cNvPr id="387" name="Google Shape;387;p40"/>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can create cyclic codes to correct errors. However, the theoretical background required is beyond the scope of this book. In this section, we simply discuss a subset of. cyclic codes called the cyclic redundancy check (CRC), which is used in networks such as LANs and WANs.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1"/>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10.3</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A CRC code with C(7, 4)</a:t>
            </a:r>
            <a:endParaRPr/>
          </a:p>
        </p:txBody>
      </p:sp>
      <p:pic>
        <p:nvPicPr>
          <p:cNvPr id="394" name="Google Shape;394;p41"/>
          <p:cNvPicPr preferRelativeResize="0"/>
          <p:nvPr/>
        </p:nvPicPr>
        <p:blipFill rotWithShape="1">
          <a:blip r:embed="rId3">
            <a:alphaModFix/>
          </a:blip>
          <a:srcRect b="0" l="0" r="0" t="0"/>
          <a:stretch/>
        </p:blipFill>
        <p:spPr>
          <a:xfrm>
            <a:off x="0" y="-6350"/>
            <a:ext cx="701675" cy="555625"/>
          </a:xfrm>
          <a:prstGeom prst="rect">
            <a:avLst/>
          </a:prstGeom>
          <a:noFill/>
          <a:ln>
            <a:noFill/>
          </a:ln>
        </p:spPr>
      </p:pic>
      <p:grpSp>
        <p:nvGrpSpPr>
          <p:cNvPr id="395" name="Google Shape;395;p41"/>
          <p:cNvGrpSpPr/>
          <p:nvPr/>
        </p:nvGrpSpPr>
        <p:grpSpPr>
          <a:xfrm>
            <a:off x="231775" y="2057400"/>
            <a:ext cx="8326437" cy="2676525"/>
            <a:chOff x="232541" y="2057400"/>
            <a:chExt cx="8325874" cy="2676241"/>
          </a:xfrm>
        </p:grpSpPr>
        <p:pic>
          <p:nvPicPr>
            <p:cNvPr id="396" name="Google Shape;396;p41"/>
            <p:cNvPicPr preferRelativeResize="0"/>
            <p:nvPr/>
          </p:nvPicPr>
          <p:blipFill rotWithShape="1">
            <a:blip r:embed="rId4">
              <a:alphaModFix/>
            </a:blip>
            <a:srcRect b="0" l="0" r="0" t="0"/>
            <a:stretch/>
          </p:blipFill>
          <p:spPr>
            <a:xfrm>
              <a:off x="232541" y="2057400"/>
              <a:ext cx="8325874" cy="2676241"/>
            </a:xfrm>
            <a:prstGeom prst="rect">
              <a:avLst/>
            </a:prstGeom>
            <a:noFill/>
            <a:ln>
              <a:noFill/>
            </a:ln>
          </p:spPr>
        </p:pic>
        <p:sp>
          <p:nvSpPr>
            <p:cNvPr id="397" name="Google Shape;397;p41"/>
            <p:cNvSpPr txBox="1"/>
            <p:nvPr/>
          </p:nvSpPr>
          <p:spPr>
            <a:xfrm>
              <a:off x="381000" y="2057400"/>
              <a:ext cx="8046720" cy="2651760"/>
            </a:xfrm>
            <a:prstGeom prst="rect">
              <a:avLst/>
            </a:prstGeom>
            <a:noFill/>
            <a:ln cap="flat" cmpd="sng" w="101600">
              <a:solidFill>
                <a:srgbClr val="0000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398" name="Google Shape;398;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05" name="Google Shape;405;p4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10.5:  </a:t>
            </a:r>
            <a:r>
              <a:rPr b="1" i="1" lang="en-US" sz="2000" u="none">
                <a:solidFill>
                  <a:schemeClr val="dk1"/>
                </a:solidFill>
                <a:latin typeface="Times"/>
                <a:ea typeface="Times"/>
                <a:cs typeface="Times"/>
                <a:sym typeface="Times"/>
              </a:rPr>
              <a:t>CRC encoder and decoder</a:t>
            </a:r>
            <a:endParaRPr/>
          </a:p>
        </p:txBody>
      </p:sp>
      <p:pic>
        <p:nvPicPr>
          <p:cNvPr id="406" name="Google Shape;406;p42"/>
          <p:cNvPicPr preferRelativeResize="0"/>
          <p:nvPr/>
        </p:nvPicPr>
        <p:blipFill rotWithShape="1">
          <a:blip r:embed="rId3">
            <a:alphaModFix/>
          </a:blip>
          <a:srcRect b="0" l="0" r="0" t="0"/>
          <a:stretch/>
        </p:blipFill>
        <p:spPr>
          <a:xfrm>
            <a:off x="117475" y="1066800"/>
            <a:ext cx="3011487" cy="4491037"/>
          </a:xfrm>
          <a:prstGeom prst="rect">
            <a:avLst/>
          </a:prstGeom>
          <a:noFill/>
          <a:ln>
            <a:noFill/>
          </a:ln>
        </p:spPr>
      </p:pic>
      <p:pic>
        <p:nvPicPr>
          <p:cNvPr id="407" name="Google Shape;407;p42"/>
          <p:cNvPicPr preferRelativeResize="0"/>
          <p:nvPr/>
        </p:nvPicPr>
        <p:blipFill rotWithShape="1">
          <a:blip r:embed="rId4">
            <a:alphaModFix/>
          </a:blip>
          <a:srcRect b="0" l="0" r="0" t="0"/>
          <a:stretch/>
        </p:blipFill>
        <p:spPr>
          <a:xfrm>
            <a:off x="5410200" y="1066800"/>
            <a:ext cx="3579812" cy="4491037"/>
          </a:xfrm>
          <a:prstGeom prst="rect">
            <a:avLst/>
          </a:prstGeom>
          <a:noFill/>
          <a:ln>
            <a:noFill/>
          </a:ln>
        </p:spPr>
      </p:pic>
      <p:pic>
        <p:nvPicPr>
          <p:cNvPr id="408" name="Google Shape;408;p42"/>
          <p:cNvPicPr preferRelativeResize="0"/>
          <p:nvPr/>
        </p:nvPicPr>
        <p:blipFill rotWithShape="1">
          <a:blip r:embed="rId5">
            <a:alphaModFix/>
          </a:blip>
          <a:srcRect b="0" l="0" r="0" t="0"/>
          <a:stretch/>
        </p:blipFill>
        <p:spPr>
          <a:xfrm>
            <a:off x="2895600" y="3200400"/>
            <a:ext cx="3001962" cy="795337"/>
          </a:xfrm>
          <a:prstGeom prst="rect">
            <a:avLst/>
          </a:prstGeom>
          <a:noFill/>
          <a:ln>
            <a:noFill/>
          </a:ln>
        </p:spPr>
      </p:pic>
      <p:pic>
        <p:nvPicPr>
          <p:cNvPr id="409" name="Google Shape;409;p42"/>
          <p:cNvPicPr preferRelativeResize="0"/>
          <p:nvPr/>
        </p:nvPicPr>
        <p:blipFill rotWithShape="1">
          <a:blip r:embed="rId6">
            <a:alphaModFix/>
          </a:blip>
          <a:srcRect b="0" l="0" r="0" t="0"/>
          <a:stretch/>
        </p:blipFill>
        <p:spPr>
          <a:xfrm>
            <a:off x="3749675" y="4343400"/>
            <a:ext cx="958850" cy="444500"/>
          </a:xfrm>
          <a:prstGeom prst="rect">
            <a:avLst/>
          </a:prstGeom>
          <a:noFill/>
          <a:ln>
            <a:noFill/>
          </a:ln>
        </p:spPr>
      </p:pic>
      <p:pic>
        <p:nvPicPr>
          <p:cNvPr id="410" name="Google Shape;410;p42"/>
          <p:cNvPicPr preferRelativeResize="0"/>
          <p:nvPr/>
        </p:nvPicPr>
        <p:blipFill rotWithShape="1">
          <a:blip r:embed="rId7">
            <a:alphaModFix/>
          </a:blip>
          <a:srcRect b="0" l="0" r="0" t="0"/>
          <a:stretch/>
        </p:blipFill>
        <p:spPr>
          <a:xfrm>
            <a:off x="2286000" y="4876800"/>
            <a:ext cx="4976812" cy="3095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17" name="Google Shape;417;p4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10.6:  </a:t>
            </a:r>
            <a:r>
              <a:rPr b="1" i="1" lang="en-US" sz="2000" u="none">
                <a:solidFill>
                  <a:schemeClr val="dk1"/>
                </a:solidFill>
                <a:latin typeface="Times"/>
                <a:ea typeface="Times"/>
                <a:cs typeface="Times"/>
                <a:sym typeface="Times"/>
              </a:rPr>
              <a:t>Division in CRC encoder</a:t>
            </a:r>
            <a:endParaRPr/>
          </a:p>
        </p:txBody>
      </p:sp>
      <p:pic>
        <p:nvPicPr>
          <p:cNvPr id="418" name="Google Shape;418;p43"/>
          <p:cNvPicPr preferRelativeResize="0"/>
          <p:nvPr/>
        </p:nvPicPr>
        <p:blipFill rotWithShape="1">
          <a:blip r:embed="rId3">
            <a:alphaModFix/>
          </a:blip>
          <a:srcRect b="0" l="0" r="0" t="0"/>
          <a:stretch/>
        </p:blipFill>
        <p:spPr>
          <a:xfrm>
            <a:off x="685800" y="1447800"/>
            <a:ext cx="7097712" cy="4032250"/>
          </a:xfrm>
          <a:prstGeom prst="rect">
            <a:avLst/>
          </a:prstGeom>
          <a:noFill/>
          <a:ln>
            <a:noFill/>
          </a:ln>
        </p:spPr>
      </p:pic>
      <p:pic>
        <p:nvPicPr>
          <p:cNvPr id="419" name="Google Shape;419;p43"/>
          <p:cNvPicPr preferRelativeResize="0"/>
          <p:nvPr/>
        </p:nvPicPr>
        <p:blipFill rotWithShape="1">
          <a:blip r:embed="rId4">
            <a:alphaModFix/>
          </a:blip>
          <a:srcRect b="0" l="0" r="0" t="0"/>
          <a:stretch/>
        </p:blipFill>
        <p:spPr>
          <a:xfrm>
            <a:off x="1828800" y="928687"/>
            <a:ext cx="2008187" cy="823912"/>
          </a:xfrm>
          <a:prstGeom prst="rect">
            <a:avLst/>
          </a:prstGeom>
          <a:noFill/>
          <a:ln>
            <a:noFill/>
          </a:ln>
        </p:spPr>
      </p:pic>
      <p:pic>
        <p:nvPicPr>
          <p:cNvPr id="420" name="Google Shape;420;p43"/>
          <p:cNvPicPr preferRelativeResize="0"/>
          <p:nvPr/>
        </p:nvPicPr>
        <p:blipFill rotWithShape="1">
          <a:blip r:embed="rId5">
            <a:alphaModFix/>
          </a:blip>
          <a:srcRect b="0" l="0" r="0" t="0"/>
          <a:stretch/>
        </p:blipFill>
        <p:spPr>
          <a:xfrm>
            <a:off x="1600200" y="5562600"/>
            <a:ext cx="2641600" cy="96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27" name="Google Shape;427;p4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10.7:  </a:t>
            </a:r>
            <a:r>
              <a:rPr b="1" i="1" lang="en-US" sz="2000" u="none">
                <a:solidFill>
                  <a:schemeClr val="dk1"/>
                </a:solidFill>
                <a:latin typeface="Times"/>
                <a:ea typeface="Times"/>
                <a:cs typeface="Times"/>
                <a:sym typeface="Times"/>
              </a:rPr>
              <a:t>Division in the CRC decoder for two cases</a:t>
            </a:r>
            <a:endParaRPr/>
          </a:p>
        </p:txBody>
      </p:sp>
      <p:pic>
        <p:nvPicPr>
          <p:cNvPr id="428" name="Google Shape;428;p44"/>
          <p:cNvPicPr preferRelativeResize="0"/>
          <p:nvPr/>
        </p:nvPicPr>
        <p:blipFill rotWithShape="1">
          <a:blip r:embed="rId3">
            <a:alphaModFix/>
          </a:blip>
          <a:srcRect b="0" l="0" r="0" t="0"/>
          <a:stretch/>
        </p:blipFill>
        <p:spPr>
          <a:xfrm>
            <a:off x="228600" y="914400"/>
            <a:ext cx="4122737" cy="5178425"/>
          </a:xfrm>
          <a:prstGeom prst="rect">
            <a:avLst/>
          </a:prstGeom>
          <a:noFill/>
          <a:ln>
            <a:noFill/>
          </a:ln>
        </p:spPr>
      </p:pic>
      <p:pic>
        <p:nvPicPr>
          <p:cNvPr id="429" name="Google Shape;429;p44"/>
          <p:cNvPicPr preferRelativeResize="0"/>
          <p:nvPr/>
        </p:nvPicPr>
        <p:blipFill rotWithShape="1">
          <a:blip r:embed="rId4">
            <a:alphaModFix/>
          </a:blip>
          <a:srcRect b="0" l="0" r="0" t="0"/>
          <a:stretch/>
        </p:blipFill>
        <p:spPr>
          <a:xfrm>
            <a:off x="4800600" y="914400"/>
            <a:ext cx="4097337" cy="517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2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225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8" name="Google Shape;118;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9" name="Google Shape;119;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0" name="Google Shape;120;p18"/>
          <p:cNvSpPr txBox="1"/>
          <p:nvPr/>
        </p:nvSpPr>
        <p:spPr>
          <a:xfrm>
            <a:off x="1066800" y="-76200"/>
            <a:ext cx="4929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10: Objective</a:t>
            </a:r>
            <a:endParaRPr/>
          </a:p>
        </p:txBody>
      </p:sp>
      <p:sp>
        <p:nvSpPr>
          <p:cNvPr id="121" name="Google Shape;121;p18"/>
          <p:cNvSpPr txBox="1"/>
          <p:nvPr/>
        </p:nvSpPr>
        <p:spPr>
          <a:xfrm>
            <a:off x="152400" y="1447800"/>
            <a:ext cx="89916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22" name="Google Shape;122;p18"/>
          <p:cNvSpPr txBox="1"/>
          <p:nvPr/>
        </p:nvSpPr>
        <p:spPr>
          <a:xfrm>
            <a:off x="76200" y="1371600"/>
            <a:ext cx="86868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introduces types of errors, the concept of redundancy, and distinguishes between error detection and correction.</a:t>
            </a:r>
            <a:endParaRPr/>
          </a:p>
        </p:txBody>
      </p:sp>
      <p:sp>
        <p:nvSpPr>
          <p:cNvPr id="123" name="Google Shape;123;p18"/>
          <p:cNvSpPr txBox="1"/>
          <p:nvPr/>
        </p:nvSpPr>
        <p:spPr>
          <a:xfrm>
            <a:off x="76200" y="2895600"/>
            <a:ext cx="86868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second section discusses block coding. It shows how error can be detected using block coding and also introduces the concept of Hamming distance.</a:t>
            </a:r>
            <a:endParaRPr/>
          </a:p>
        </p:txBody>
      </p:sp>
      <p:sp>
        <p:nvSpPr>
          <p:cNvPr id="124" name="Google Shape;124;p18"/>
          <p:cNvSpPr txBox="1"/>
          <p:nvPr/>
        </p:nvSpPr>
        <p:spPr>
          <a:xfrm>
            <a:off x="76200" y="4495800"/>
            <a:ext cx="8686800" cy="1524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third section discusses cyclic codes. It discusses a subset of cyclic code, CRC, that is very common in the data-link layer. The section shows how CRC can be easily implemented in hardware and represented by polynomials.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 calcmode="lin" valueType="num">
                                      <p:cBhvr additive="base">
                                        <p:cTn dur="1000"/>
                                        <p:tgtEl>
                                          <p:spTgt spid="12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 calcmode="lin" valueType="num">
                                      <p:cBhvr additive="base">
                                        <p:cTn dur="1000"/>
                                        <p:tgtEl>
                                          <p:spTgt spid="123">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 calcmode="lin" valueType="num">
                                      <p:cBhvr additive="base">
                                        <p:cTn dur="1000"/>
                                        <p:tgtEl>
                                          <p:spTgt spid="124">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36" name="Google Shape;436;p4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7" name="Google Shape;437;p4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8" name="Google Shape;438;p4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9" name="Google Shape;439;p4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0" name="Google Shape;440;p4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1" name="Google Shape;441;p4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2" name="Google Shape;442;p4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3" name="Google Shape;443;p45"/>
          <p:cNvSpPr txBox="1"/>
          <p:nvPr/>
        </p:nvSpPr>
        <p:spPr>
          <a:xfrm>
            <a:off x="1143000" y="0"/>
            <a:ext cx="38925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10.3.2  Polynomials</a:t>
            </a:r>
            <a:endParaRPr/>
          </a:p>
        </p:txBody>
      </p:sp>
      <p:sp>
        <p:nvSpPr>
          <p:cNvPr id="444" name="Google Shape;444;p45"/>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better way to understand cyclic codes and how they can be analyzed is to represent them as polynomials. A pattern of 0s and 1s can be represented as a polynomial with coefficients of 0 and 1. The power of each term shows the position of the bit; the coefficient shows the value of the bit. Figure 10.8 shows a binary pattern and its polynomial representation.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51" name="Google Shape;451;p4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10.8:  </a:t>
            </a:r>
            <a:r>
              <a:rPr b="1" i="1" lang="en-US" sz="2000" u="none">
                <a:solidFill>
                  <a:schemeClr val="dk1"/>
                </a:solidFill>
                <a:latin typeface="Times"/>
                <a:ea typeface="Times"/>
                <a:cs typeface="Times"/>
                <a:sym typeface="Times"/>
              </a:rPr>
              <a:t>A polynomial to represent a binary word</a:t>
            </a:r>
            <a:endParaRPr/>
          </a:p>
        </p:txBody>
      </p:sp>
      <p:pic>
        <p:nvPicPr>
          <p:cNvPr id="452" name="Google Shape;452;p46"/>
          <p:cNvPicPr preferRelativeResize="0"/>
          <p:nvPr/>
        </p:nvPicPr>
        <p:blipFill rotWithShape="1">
          <a:blip r:embed="rId3">
            <a:alphaModFix/>
          </a:blip>
          <a:srcRect b="0" l="0" r="0" t="0"/>
          <a:stretch/>
        </p:blipFill>
        <p:spPr>
          <a:xfrm>
            <a:off x="457200" y="838200"/>
            <a:ext cx="6189662" cy="2741612"/>
          </a:xfrm>
          <a:prstGeom prst="rect">
            <a:avLst/>
          </a:prstGeom>
          <a:noFill/>
          <a:ln>
            <a:noFill/>
          </a:ln>
        </p:spPr>
      </p:pic>
      <p:pic>
        <p:nvPicPr>
          <p:cNvPr id="453" name="Google Shape;453;p46"/>
          <p:cNvPicPr preferRelativeResize="0"/>
          <p:nvPr/>
        </p:nvPicPr>
        <p:blipFill rotWithShape="1">
          <a:blip r:embed="rId4">
            <a:alphaModFix/>
          </a:blip>
          <a:srcRect b="0" l="0" r="0" t="0"/>
          <a:stretch/>
        </p:blipFill>
        <p:spPr>
          <a:xfrm>
            <a:off x="5010150" y="4002087"/>
            <a:ext cx="3524250" cy="2398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60" name="Google Shape;460;p4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1" name="Google Shape;461;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2" name="Google Shape;462;p4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3" name="Google Shape;463;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4" name="Google Shape;464;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5" name="Google Shape;465;p4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6" name="Google Shape;466;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7" name="Google Shape;467;p47"/>
          <p:cNvSpPr txBox="1"/>
          <p:nvPr/>
        </p:nvSpPr>
        <p:spPr>
          <a:xfrm>
            <a:off x="1143000" y="0"/>
            <a:ext cx="6838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10.3.3  Encoder Using Polynomials</a:t>
            </a:r>
            <a:endParaRPr/>
          </a:p>
        </p:txBody>
      </p:sp>
      <p:sp>
        <p:nvSpPr>
          <p:cNvPr id="468" name="Google Shape;468;p47"/>
          <p:cNvSpPr txBox="1"/>
          <p:nvPr/>
        </p:nvSpPr>
        <p:spPr>
          <a:xfrm>
            <a:off x="381000" y="1293812"/>
            <a:ext cx="7924800" cy="22272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Now that we have discussed operations on polynomials, we show the creation of a codeword from a dataword. Figure 10.9 is the polynomial version of Figure 10.6. We can see that the process is shorter.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75" name="Google Shape;475;p4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10.9:  </a:t>
            </a:r>
            <a:r>
              <a:rPr b="1" i="1" lang="en-US" sz="2000" u="none">
                <a:solidFill>
                  <a:schemeClr val="dk1"/>
                </a:solidFill>
                <a:latin typeface="Times"/>
                <a:ea typeface="Times"/>
                <a:cs typeface="Times"/>
                <a:sym typeface="Times"/>
              </a:rPr>
              <a:t>CRC division using polynomials</a:t>
            </a:r>
            <a:endParaRPr/>
          </a:p>
        </p:txBody>
      </p:sp>
      <p:pic>
        <p:nvPicPr>
          <p:cNvPr id="476" name="Google Shape;476;p48"/>
          <p:cNvPicPr preferRelativeResize="0"/>
          <p:nvPr/>
        </p:nvPicPr>
        <p:blipFill rotWithShape="1">
          <a:blip r:embed="rId3">
            <a:alphaModFix/>
          </a:blip>
          <a:srcRect b="0" l="0" r="0" t="0"/>
          <a:stretch/>
        </p:blipFill>
        <p:spPr>
          <a:xfrm>
            <a:off x="711200" y="914400"/>
            <a:ext cx="7670800" cy="5367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2000"/>
                                        <p:tgtEl>
                                          <p:spTgt spid="476"/>
                                        </p:tgtEl>
                                        <p:attrNameLst>
                                          <p:attrName>ppt_w</p:attrName>
                                        </p:attrNameLst>
                                      </p:cBhvr>
                                      <p:tavLst>
                                        <p:tav fmla="" tm="0">
                                          <p:val>
                                            <p:strVal val="0"/>
                                          </p:val>
                                        </p:tav>
                                        <p:tav fmla="" tm="100000">
                                          <p:val>
                                            <p:strVal val="#ppt_w"/>
                                          </p:val>
                                        </p:tav>
                                      </p:tavLst>
                                    </p:anim>
                                    <p:anim calcmode="lin" valueType="num">
                                      <p:cBhvr additive="base">
                                        <p:cTn dur="2000"/>
                                        <p:tgtEl>
                                          <p:spTgt spid="4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483" name="Google Shape;483;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4" name="Google Shape;484;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5" name="Google Shape;485;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6" name="Google Shape;486;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7" name="Google Shape;487;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8" name="Google Shape;488;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9" name="Google Shape;489;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0" name="Google Shape;490;p49"/>
          <p:cNvSpPr txBox="1"/>
          <p:nvPr/>
        </p:nvSpPr>
        <p:spPr>
          <a:xfrm>
            <a:off x="1143000" y="0"/>
            <a:ext cx="5518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10.3.4  Cyclic Code Analysis</a:t>
            </a:r>
            <a:endParaRPr/>
          </a:p>
        </p:txBody>
      </p:sp>
      <p:sp>
        <p:nvSpPr>
          <p:cNvPr id="491" name="Google Shape;491;p49"/>
          <p:cNvSpPr txBox="1"/>
          <p:nvPr/>
        </p:nvSpPr>
        <p:spPr>
          <a:xfrm>
            <a:off x="381000" y="1293812"/>
            <a:ext cx="7924800" cy="1373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can analyze a cyclic code to find its capabilities by using polynomials. We define the following, where f(x) is a polynomial with binary coefficients.</a:t>
            </a:r>
            <a:endParaRPr/>
          </a:p>
        </p:txBody>
      </p:sp>
      <p:pic>
        <p:nvPicPr>
          <p:cNvPr id="492" name="Google Shape;492;p49"/>
          <p:cNvPicPr preferRelativeResize="0"/>
          <p:nvPr/>
        </p:nvPicPr>
        <p:blipFill rotWithShape="1">
          <a:blip r:embed="rId3">
            <a:alphaModFix/>
          </a:blip>
          <a:srcRect b="0" l="0" r="0" t="0"/>
          <a:stretch/>
        </p:blipFill>
        <p:spPr>
          <a:xfrm>
            <a:off x="1711325" y="3352800"/>
            <a:ext cx="5264150" cy="668337"/>
          </a:xfrm>
          <a:prstGeom prst="rect">
            <a:avLst/>
          </a:prstGeom>
          <a:noFill/>
          <a:ln>
            <a:noFill/>
          </a:ln>
        </p:spPr>
      </p:pic>
      <p:pic>
        <p:nvPicPr>
          <p:cNvPr id="493" name="Google Shape;493;p49"/>
          <p:cNvPicPr preferRelativeResize="0"/>
          <p:nvPr/>
        </p:nvPicPr>
        <p:blipFill rotWithShape="1">
          <a:blip r:embed="rId4">
            <a:alphaModFix/>
          </a:blip>
          <a:srcRect b="0" l="0" r="0" t="0"/>
          <a:stretch/>
        </p:blipFill>
        <p:spPr>
          <a:xfrm>
            <a:off x="931862" y="4419600"/>
            <a:ext cx="6823075" cy="7032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Which of the following g(x) values guarantees that a single-bit error is caught? x + 1, x</a:t>
            </a:r>
            <a:r>
              <a:rPr b="0" baseline="30000" i="0" lang="en-US" sz="2800" u="none">
                <a:solidFill>
                  <a:schemeClr val="dk1"/>
                </a:solidFill>
                <a:latin typeface="Times New Roman"/>
                <a:ea typeface="Times New Roman"/>
                <a:cs typeface="Times New Roman"/>
                <a:sym typeface="Times New Roman"/>
              </a:rPr>
              <a:t>3 </a:t>
            </a:r>
            <a:r>
              <a:rPr b="0" i="0" lang="en-US" sz="2800" u="none">
                <a:solidFill>
                  <a:schemeClr val="dk1"/>
                </a:solidFill>
                <a:latin typeface="Times New Roman"/>
                <a:ea typeface="Times New Roman"/>
                <a:cs typeface="Times New Roman"/>
                <a:sym typeface="Times New Roman"/>
              </a:rPr>
              <a:t>and  1</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p:txBody>
      </p:sp>
      <p:grpSp>
        <p:nvGrpSpPr>
          <p:cNvPr id="500" name="Google Shape;500;p50"/>
          <p:cNvGrpSpPr/>
          <p:nvPr/>
        </p:nvGrpSpPr>
        <p:grpSpPr>
          <a:xfrm>
            <a:off x="0" y="0"/>
            <a:ext cx="9144000" cy="609600"/>
            <a:chOff x="0" y="2448"/>
            <a:chExt cx="5760" cy="384"/>
          </a:xfrm>
        </p:grpSpPr>
        <p:sp>
          <p:nvSpPr>
            <p:cNvPr id="501" name="Google Shape;501;p5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2" name="Google Shape;502;p50"/>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10.8</a:t>
              </a:r>
              <a:endParaRPr/>
            </a:p>
          </p:txBody>
        </p:sp>
      </p:grpSp>
      <p:pic>
        <p:nvPicPr>
          <p:cNvPr id="503" name="Google Shape;503;p50"/>
          <p:cNvPicPr preferRelativeResize="0"/>
          <p:nvPr/>
        </p:nvPicPr>
        <p:blipFill rotWithShape="1">
          <a:blip r:embed="rId3">
            <a:alphaModFix/>
          </a:blip>
          <a:srcRect b="0" l="0" r="0" t="0"/>
          <a:stretch/>
        </p:blipFill>
        <p:spPr>
          <a:xfrm>
            <a:off x="220662" y="2514600"/>
            <a:ext cx="8694737" cy="2589212"/>
          </a:xfrm>
          <a:prstGeom prst="rect">
            <a:avLst/>
          </a:prstGeom>
          <a:noFill/>
          <a:ln>
            <a:noFill/>
          </a:ln>
        </p:spPr>
      </p:pic>
      <p:sp>
        <p:nvSpPr>
          <p:cNvPr id="504" name="Google Shape;504;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511" name="Google Shape;511;p5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10.10:  </a:t>
            </a:r>
            <a:r>
              <a:rPr b="1" i="1" lang="en-US" sz="2000" u="none">
                <a:solidFill>
                  <a:schemeClr val="dk1"/>
                </a:solidFill>
                <a:latin typeface="Times"/>
                <a:ea typeface="Times"/>
                <a:cs typeface="Times"/>
                <a:sym typeface="Times"/>
              </a:rPr>
              <a:t>Representation of isolated single-bit errors</a:t>
            </a:r>
            <a:endParaRPr/>
          </a:p>
        </p:txBody>
      </p:sp>
      <p:pic>
        <p:nvPicPr>
          <p:cNvPr id="512" name="Google Shape;512;p51"/>
          <p:cNvPicPr preferRelativeResize="0"/>
          <p:nvPr/>
        </p:nvPicPr>
        <p:blipFill rotWithShape="1">
          <a:blip r:embed="rId3">
            <a:alphaModFix/>
          </a:blip>
          <a:srcRect b="0" l="0" r="0" t="0"/>
          <a:stretch/>
        </p:blipFill>
        <p:spPr>
          <a:xfrm>
            <a:off x="914400" y="2362200"/>
            <a:ext cx="7253287" cy="1698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2"/>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Find the suitability of the following generators in relation to burst errors of different lengths: x</a:t>
            </a:r>
            <a:r>
              <a:rPr b="0" baseline="30000" i="0" lang="en-US" sz="2800" u="none">
                <a:solidFill>
                  <a:schemeClr val="dk1"/>
                </a:solidFill>
                <a:latin typeface="Times New Roman"/>
                <a:ea typeface="Times New Roman"/>
                <a:cs typeface="Times New Roman"/>
                <a:sym typeface="Times New Roman"/>
              </a:rPr>
              <a:t>6</a:t>
            </a:r>
            <a:r>
              <a:rPr b="0" i="0" lang="en-US" sz="2800" u="none">
                <a:solidFill>
                  <a:schemeClr val="dk1"/>
                </a:solidFill>
                <a:latin typeface="Times New Roman"/>
                <a:ea typeface="Times New Roman"/>
                <a:cs typeface="Times New Roman"/>
                <a:sym typeface="Times New Roman"/>
              </a:rPr>
              <a:t> + 1,  x</a:t>
            </a:r>
            <a:r>
              <a:rPr b="0" baseline="30000" i="0" lang="en-US" sz="2800" u="none">
                <a:solidFill>
                  <a:schemeClr val="dk1"/>
                </a:solidFill>
                <a:latin typeface="Times New Roman"/>
                <a:ea typeface="Times New Roman"/>
                <a:cs typeface="Times New Roman"/>
                <a:sym typeface="Times New Roman"/>
              </a:rPr>
              <a:t>18</a:t>
            </a:r>
            <a:r>
              <a:rPr b="0" i="0" lang="en-US" sz="2800" u="none">
                <a:solidFill>
                  <a:schemeClr val="dk1"/>
                </a:solidFill>
                <a:latin typeface="Times New Roman"/>
                <a:ea typeface="Times New Roman"/>
                <a:cs typeface="Times New Roman"/>
                <a:sym typeface="Times New Roman"/>
              </a:rPr>
              <a:t> + x</a:t>
            </a:r>
            <a:r>
              <a:rPr b="0" baseline="30000" i="0" lang="en-US" sz="2800" u="none">
                <a:solidFill>
                  <a:schemeClr val="dk1"/>
                </a:solidFill>
                <a:latin typeface="Times New Roman"/>
                <a:ea typeface="Times New Roman"/>
                <a:cs typeface="Times New Roman"/>
                <a:sym typeface="Times New Roman"/>
              </a:rPr>
              <a:t>7</a:t>
            </a:r>
            <a:r>
              <a:rPr b="0" i="0" lang="en-US" sz="2800" u="none">
                <a:solidFill>
                  <a:schemeClr val="dk1"/>
                </a:solidFill>
                <a:latin typeface="Times New Roman"/>
                <a:ea typeface="Times New Roman"/>
                <a:cs typeface="Times New Roman"/>
                <a:sym typeface="Times New Roman"/>
              </a:rPr>
              <a:t> + x + 1, and x</a:t>
            </a:r>
            <a:r>
              <a:rPr b="0" baseline="30000" i="0" lang="en-US" sz="2800" u="none">
                <a:solidFill>
                  <a:schemeClr val="dk1"/>
                </a:solidFill>
                <a:latin typeface="Times New Roman"/>
                <a:ea typeface="Times New Roman"/>
                <a:cs typeface="Times New Roman"/>
                <a:sym typeface="Times New Roman"/>
              </a:rPr>
              <a:t>32</a:t>
            </a:r>
            <a:r>
              <a:rPr b="0" i="0" lang="en-US" sz="2800" u="none">
                <a:solidFill>
                  <a:schemeClr val="dk1"/>
                </a:solidFill>
                <a:latin typeface="Times New Roman"/>
                <a:ea typeface="Times New Roman"/>
                <a:cs typeface="Times New Roman"/>
                <a:sym typeface="Times New Roman"/>
              </a:rPr>
              <a:t> + x</a:t>
            </a:r>
            <a:r>
              <a:rPr b="0" baseline="30000" i="0" lang="en-US" sz="2800" u="none">
                <a:solidFill>
                  <a:schemeClr val="dk1"/>
                </a:solidFill>
                <a:latin typeface="Times New Roman"/>
                <a:ea typeface="Times New Roman"/>
                <a:cs typeface="Times New Roman"/>
                <a:sym typeface="Times New Roman"/>
              </a:rPr>
              <a:t>23</a:t>
            </a:r>
            <a:r>
              <a:rPr b="0" i="0" lang="en-US" sz="2800" u="none">
                <a:solidFill>
                  <a:schemeClr val="dk1"/>
                </a:solidFill>
                <a:latin typeface="Times New Roman"/>
                <a:ea typeface="Times New Roman"/>
                <a:cs typeface="Times New Roman"/>
                <a:sym typeface="Times New Roman"/>
              </a:rPr>
              <a:t> + x</a:t>
            </a:r>
            <a:r>
              <a:rPr b="0" baseline="30000" i="0" lang="en-US" sz="2800" u="none">
                <a:solidFill>
                  <a:schemeClr val="dk1"/>
                </a:solidFill>
                <a:latin typeface="Times New Roman"/>
                <a:ea typeface="Times New Roman"/>
                <a:cs typeface="Times New Roman"/>
                <a:sym typeface="Times New Roman"/>
              </a:rPr>
              <a:t>7</a:t>
            </a:r>
            <a:r>
              <a:rPr b="0" i="0" lang="en-US" sz="2800" u="none">
                <a:solidFill>
                  <a:schemeClr val="dk1"/>
                </a:solidFill>
                <a:latin typeface="Times New Roman"/>
                <a:ea typeface="Times New Roman"/>
                <a:cs typeface="Times New Roman"/>
                <a:sym typeface="Times New Roman"/>
              </a:rPr>
              <a:t> + 10.</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p:txBody>
      </p:sp>
      <p:grpSp>
        <p:nvGrpSpPr>
          <p:cNvPr id="519" name="Google Shape;519;p52"/>
          <p:cNvGrpSpPr/>
          <p:nvPr/>
        </p:nvGrpSpPr>
        <p:grpSpPr>
          <a:xfrm>
            <a:off x="0" y="0"/>
            <a:ext cx="9144000" cy="609600"/>
            <a:chOff x="0" y="2448"/>
            <a:chExt cx="5760" cy="384"/>
          </a:xfrm>
        </p:grpSpPr>
        <p:sp>
          <p:nvSpPr>
            <p:cNvPr id="520" name="Google Shape;520;p5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1" name="Google Shape;521;p52"/>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10.9</a:t>
              </a:r>
              <a:endParaRPr/>
            </a:p>
          </p:txBody>
        </p:sp>
      </p:grpSp>
      <p:pic>
        <p:nvPicPr>
          <p:cNvPr id="522" name="Google Shape;522;p52"/>
          <p:cNvPicPr preferRelativeResize="0"/>
          <p:nvPr/>
        </p:nvPicPr>
        <p:blipFill rotWithShape="1">
          <a:blip r:embed="rId3">
            <a:alphaModFix/>
          </a:blip>
          <a:srcRect b="0" l="0" r="0" t="0"/>
          <a:stretch/>
        </p:blipFill>
        <p:spPr>
          <a:xfrm>
            <a:off x="196850" y="2719387"/>
            <a:ext cx="8642350" cy="2538412"/>
          </a:xfrm>
          <a:prstGeom prst="rect">
            <a:avLst/>
          </a:prstGeom>
          <a:noFill/>
          <a:ln>
            <a:noFill/>
          </a:ln>
        </p:spPr>
      </p:pic>
      <p:sp>
        <p:nvSpPr>
          <p:cNvPr id="523" name="Google Shape;523;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Find the status of the following generators related to two isolated, single-bit errors: x + 1, x</a:t>
            </a:r>
            <a:r>
              <a:rPr b="0" baseline="30000" i="0" lang="en-US" sz="2800" u="none">
                <a:solidFill>
                  <a:schemeClr val="dk1"/>
                </a:solidFill>
                <a:latin typeface="Times New Roman"/>
                <a:ea typeface="Times New Roman"/>
                <a:cs typeface="Times New Roman"/>
                <a:sym typeface="Times New Roman"/>
              </a:rPr>
              <a:t>4</a:t>
            </a:r>
            <a:r>
              <a:rPr b="0" i="0" lang="en-US" sz="2800" u="none">
                <a:solidFill>
                  <a:schemeClr val="dk1"/>
                </a:solidFill>
                <a:latin typeface="Times New Roman"/>
                <a:ea typeface="Times New Roman"/>
                <a:cs typeface="Times New Roman"/>
                <a:sym typeface="Times New Roman"/>
              </a:rPr>
              <a:t> + 1, x</a:t>
            </a:r>
            <a:r>
              <a:rPr b="0" baseline="30000" i="0" lang="en-US" sz="2800" u="none">
                <a:solidFill>
                  <a:schemeClr val="dk1"/>
                </a:solidFill>
                <a:latin typeface="Times New Roman"/>
                <a:ea typeface="Times New Roman"/>
                <a:cs typeface="Times New Roman"/>
                <a:sym typeface="Times New Roman"/>
              </a:rPr>
              <a:t>7</a:t>
            </a:r>
            <a:r>
              <a:rPr b="0" i="0" lang="en-US" sz="2800" u="none">
                <a:solidFill>
                  <a:schemeClr val="dk1"/>
                </a:solidFill>
                <a:latin typeface="Times New Roman"/>
                <a:ea typeface="Times New Roman"/>
                <a:cs typeface="Times New Roman"/>
                <a:sym typeface="Times New Roman"/>
              </a:rPr>
              <a:t> + x</a:t>
            </a:r>
            <a:r>
              <a:rPr b="0" baseline="30000" i="0" lang="en-US" sz="2800" u="none">
                <a:solidFill>
                  <a:schemeClr val="dk1"/>
                </a:solidFill>
                <a:latin typeface="Times New Roman"/>
                <a:ea typeface="Times New Roman"/>
                <a:cs typeface="Times New Roman"/>
                <a:sym typeface="Times New Roman"/>
              </a:rPr>
              <a:t>6</a:t>
            </a:r>
            <a:r>
              <a:rPr b="0" i="0" lang="en-US" sz="2800" u="none">
                <a:solidFill>
                  <a:schemeClr val="dk1"/>
                </a:solidFill>
                <a:latin typeface="Times New Roman"/>
                <a:ea typeface="Times New Roman"/>
                <a:cs typeface="Times New Roman"/>
                <a:sym typeface="Times New Roman"/>
              </a:rPr>
              <a:t> + 1, and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x</a:t>
            </a:r>
            <a:r>
              <a:rPr b="0" baseline="30000" i="0" lang="en-US" sz="2800" u="none">
                <a:solidFill>
                  <a:schemeClr val="dk1"/>
                </a:solidFill>
                <a:latin typeface="Times New Roman"/>
                <a:ea typeface="Times New Roman"/>
                <a:cs typeface="Times New Roman"/>
                <a:sym typeface="Times New Roman"/>
              </a:rPr>
              <a:t>15</a:t>
            </a:r>
            <a:r>
              <a:rPr b="0" i="0" lang="en-US" sz="2800" u="none">
                <a:solidFill>
                  <a:schemeClr val="dk1"/>
                </a:solidFill>
                <a:latin typeface="Times New Roman"/>
                <a:ea typeface="Times New Roman"/>
                <a:cs typeface="Times New Roman"/>
                <a:sym typeface="Times New Roman"/>
              </a:rPr>
              <a:t> + x</a:t>
            </a:r>
            <a:r>
              <a:rPr b="0" baseline="30000" i="0" lang="en-US" sz="2800" u="none">
                <a:solidFill>
                  <a:schemeClr val="dk1"/>
                </a:solidFill>
                <a:latin typeface="Times New Roman"/>
                <a:ea typeface="Times New Roman"/>
                <a:cs typeface="Times New Roman"/>
                <a:sym typeface="Times New Roman"/>
              </a:rPr>
              <a:t>14</a:t>
            </a:r>
            <a:r>
              <a:rPr b="0" i="0" lang="en-US" sz="2800" u="none">
                <a:solidFill>
                  <a:schemeClr val="dk1"/>
                </a:solidFill>
                <a:latin typeface="Times New Roman"/>
                <a:ea typeface="Times New Roman"/>
                <a:cs typeface="Times New Roman"/>
                <a:sym typeface="Times New Roman"/>
              </a:rPr>
              <a:t> + 1</a:t>
            </a:r>
            <a:endParaRPr/>
          </a:p>
          <a:p>
            <a:pPr indent="0" lvl="0" marL="0" marR="0" rtl="0" algn="just">
              <a:lnSpc>
                <a:spcPct val="100000"/>
              </a:lnSpc>
              <a:spcBef>
                <a:spcPts val="0"/>
              </a:spcBef>
              <a:spcAft>
                <a:spcPts val="0"/>
              </a:spcAft>
              <a:buClr>
                <a:schemeClr val="dk1"/>
              </a:buClr>
              <a:buSzPts val="2800"/>
              <a:buFont typeface="Arial"/>
              <a:buNone/>
            </a:pPr>
            <a:r>
              <a:t/>
            </a:r>
            <a:endParaRPr b="1" i="0" sz="2800" u="non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p:txBody>
      </p:sp>
      <p:grpSp>
        <p:nvGrpSpPr>
          <p:cNvPr id="530" name="Google Shape;530;p53"/>
          <p:cNvGrpSpPr/>
          <p:nvPr/>
        </p:nvGrpSpPr>
        <p:grpSpPr>
          <a:xfrm>
            <a:off x="0" y="0"/>
            <a:ext cx="9144000" cy="609600"/>
            <a:chOff x="0" y="2448"/>
            <a:chExt cx="5760" cy="384"/>
          </a:xfrm>
        </p:grpSpPr>
        <p:sp>
          <p:nvSpPr>
            <p:cNvPr id="531" name="Google Shape;531;p5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2" name="Google Shape;532;p53"/>
            <p:cNvSpPr txBox="1"/>
            <p:nvPr/>
          </p:nvSpPr>
          <p:spPr>
            <a:xfrm>
              <a:off x="0" y="2448"/>
              <a:ext cx="20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10.10</a:t>
              </a:r>
              <a:endParaRPr/>
            </a:p>
          </p:txBody>
        </p:sp>
      </p:grpSp>
      <p:pic>
        <p:nvPicPr>
          <p:cNvPr id="533" name="Google Shape;533;p53"/>
          <p:cNvPicPr preferRelativeResize="0"/>
          <p:nvPr/>
        </p:nvPicPr>
        <p:blipFill rotWithShape="1">
          <a:blip r:embed="rId3">
            <a:alphaModFix/>
          </a:blip>
          <a:srcRect b="0" l="0" r="0" t="0"/>
          <a:stretch/>
        </p:blipFill>
        <p:spPr>
          <a:xfrm>
            <a:off x="268287" y="3200400"/>
            <a:ext cx="8494712" cy="2327275"/>
          </a:xfrm>
          <a:prstGeom prst="rect">
            <a:avLst/>
          </a:prstGeom>
          <a:noFill/>
          <a:ln>
            <a:noFill/>
          </a:ln>
        </p:spPr>
      </p:pic>
      <p:sp>
        <p:nvSpPr>
          <p:cNvPr id="534" name="Google Shape;534;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10.4</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Standard polynomials</a:t>
            </a:r>
            <a:endParaRPr/>
          </a:p>
        </p:txBody>
      </p:sp>
      <p:pic>
        <p:nvPicPr>
          <p:cNvPr id="541" name="Google Shape;541;p54"/>
          <p:cNvPicPr preferRelativeResize="0"/>
          <p:nvPr/>
        </p:nvPicPr>
        <p:blipFill rotWithShape="1">
          <a:blip r:embed="rId3">
            <a:alphaModFix/>
          </a:blip>
          <a:srcRect b="0" l="0" r="0" t="0"/>
          <a:stretch/>
        </p:blipFill>
        <p:spPr>
          <a:xfrm>
            <a:off x="0" y="-6350"/>
            <a:ext cx="701675" cy="555625"/>
          </a:xfrm>
          <a:prstGeom prst="rect">
            <a:avLst/>
          </a:prstGeom>
          <a:noFill/>
          <a:ln>
            <a:noFill/>
          </a:ln>
        </p:spPr>
      </p:pic>
      <p:pic>
        <p:nvPicPr>
          <p:cNvPr id="542" name="Google Shape;542;p54"/>
          <p:cNvPicPr preferRelativeResize="0"/>
          <p:nvPr/>
        </p:nvPicPr>
        <p:blipFill rotWithShape="1">
          <a:blip r:embed="rId4">
            <a:alphaModFix/>
          </a:blip>
          <a:srcRect b="0" l="0" r="0" t="0"/>
          <a:stretch/>
        </p:blipFill>
        <p:spPr>
          <a:xfrm>
            <a:off x="232541" y="1428751"/>
            <a:ext cx="8835259" cy="3400425"/>
          </a:xfrm>
          <a:prstGeom prst="rect">
            <a:avLst/>
          </a:prstGeom>
          <a:noFill/>
          <a:ln cap="sq" cmpd="sng" w="190500">
            <a:solidFill>
              <a:srgbClr val="0070C0"/>
            </a:solidFill>
            <a:prstDash val="solid"/>
            <a:miter lim="800000"/>
            <a:headEnd len="sm" w="sm" type="none"/>
            <a:tailEnd len="sm" w="sm" type="none"/>
          </a:ln>
          <a:effectLst>
            <a:outerShdw blurRad="254000" rotWithShape="0" algn="bl">
              <a:srgbClr val="000000">
                <a:alpha val="42745"/>
              </a:srgbClr>
            </a:outerShdw>
          </a:effectLst>
        </p:spPr>
      </p:pic>
      <p:sp>
        <p:nvSpPr>
          <p:cNvPr id="543" name="Google Shape;543;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1" name="Google Shape;131;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2" name="Google Shape;132;p1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 name="Google Shape;133;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4" name="Google Shape;134;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5" name="Google Shape;135;p1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6" name="Google Shape;136;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7" name="Google Shape;137;p19"/>
          <p:cNvSpPr txBox="1"/>
          <p:nvPr/>
        </p:nvSpPr>
        <p:spPr>
          <a:xfrm>
            <a:off x="1066800" y="-76200"/>
            <a:ext cx="75707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10: Objective (continued)</a:t>
            </a:r>
            <a:endParaRPr/>
          </a:p>
        </p:txBody>
      </p:sp>
      <p:sp>
        <p:nvSpPr>
          <p:cNvPr id="138" name="Google Shape;138;p19"/>
          <p:cNvSpPr txBox="1"/>
          <p:nvPr/>
        </p:nvSpPr>
        <p:spPr>
          <a:xfrm>
            <a:off x="152400" y="1447800"/>
            <a:ext cx="89916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39" name="Google Shape;139;p19"/>
          <p:cNvSpPr txBox="1"/>
          <p:nvPr/>
        </p:nvSpPr>
        <p:spPr>
          <a:xfrm>
            <a:off x="76200" y="1371600"/>
            <a:ext cx="8686800" cy="114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fourth section discusses checksums. It shows how a checksum is calculated for a set of data words. It also gives some other approaches to traditional checksum.</a:t>
            </a:r>
            <a:endParaRPr/>
          </a:p>
        </p:txBody>
      </p:sp>
      <p:sp>
        <p:nvSpPr>
          <p:cNvPr id="140" name="Google Shape;140;p19"/>
          <p:cNvSpPr txBox="1"/>
          <p:nvPr/>
        </p:nvSpPr>
        <p:spPr>
          <a:xfrm>
            <a:off x="76200" y="3124200"/>
            <a:ext cx="8686800" cy="1524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fifth section discusses forward error correction. It shows how Hamming distance can also be used for this purpose. The section also describes cheaper methods to achieve the same goal, such as XORing of packets, interleaving chunks, or compounding high and low resolutions packets.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 calcmode="lin" valueType="num">
                                      <p:cBhvr additive="base">
                                        <p:cTn dur="1000"/>
                                        <p:tgtEl>
                                          <p:spTgt spid="139">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3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 calcmode="lin" valueType="num">
                                      <p:cBhvr additive="base">
                                        <p:cTn dur="1000"/>
                                        <p:tgtEl>
                                          <p:spTgt spid="140">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4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550" name="Google Shape;550;p5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1" name="Google Shape;551;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2" name="Google Shape;552;p5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3" name="Google Shape;553;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4" name="Google Shape;554;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5" name="Google Shape;555;p5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6" name="Google Shape;556;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7" name="Google Shape;557;p55"/>
          <p:cNvSpPr txBox="1"/>
          <p:nvPr/>
        </p:nvSpPr>
        <p:spPr>
          <a:xfrm>
            <a:off x="1143000" y="0"/>
            <a:ext cx="6775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10.3.5  Advantages of Cyclic Codes</a:t>
            </a:r>
            <a:endParaRPr/>
          </a:p>
        </p:txBody>
      </p:sp>
      <p:sp>
        <p:nvSpPr>
          <p:cNvPr id="558" name="Google Shape;558;p55"/>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have seen that cyclic codes have a very good performance in detecting single-bit errors, double errors, an odd number of errors, and burst errors. They can easily be implemented in hardware and software. They are especially fast when implemented in hardware. This has made cyclic codes a good candidate for many networks.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565" name="Google Shape;565;p5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6" name="Google Shape;566;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7" name="Google Shape;567;p5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8" name="Google Shape;568;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9" name="Google Shape;569;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0" name="Google Shape;570;p5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1" name="Google Shape;571;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2" name="Google Shape;572;p56"/>
          <p:cNvSpPr txBox="1"/>
          <p:nvPr/>
        </p:nvSpPr>
        <p:spPr>
          <a:xfrm>
            <a:off x="1143000" y="0"/>
            <a:ext cx="5187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10.3.6  Other Cyclic Codes</a:t>
            </a:r>
            <a:endParaRPr/>
          </a:p>
        </p:txBody>
      </p:sp>
      <p:sp>
        <p:nvSpPr>
          <p:cNvPr id="573" name="Google Shape;573;p56"/>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cyclic codes we have discussed in this section are very simple. The check bits and syndromes can be calculated by simple algebra. There are, however, more powerful polynomials that are based on abstract algebra involving Galois fields. These are beyond the scope of this book. One of the most interesting of these codes is the Reed-Solomon code used today for both detection and correction.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580" name="Google Shape;580;p5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1" name="Google Shape;581;p5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2" name="Google Shape;582;p5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3" name="Google Shape;583;p5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4" name="Google Shape;584;p5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5" name="Google Shape;585;p5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6" name="Google Shape;586;p5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7" name="Google Shape;587;p57"/>
          <p:cNvSpPr txBox="1"/>
          <p:nvPr/>
        </p:nvSpPr>
        <p:spPr>
          <a:xfrm>
            <a:off x="1143000" y="0"/>
            <a:ext cx="6572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10.3.7  Hardware Implementation</a:t>
            </a:r>
            <a:endParaRPr/>
          </a:p>
        </p:txBody>
      </p:sp>
      <p:sp>
        <p:nvSpPr>
          <p:cNvPr id="588" name="Google Shape;588;p57"/>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One of the advantages of a cyclic code is that the encoder and decoder can easily and cheaply be implemented in hardware by using a handful of electronic devices. Also, a hardware implementation increases the rate of check bit and syndrome bit calculation. In this section, we try to show, step by step, the process. The section, however, is optional and does not affect the understanding of the rest of the chapter.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595" name="Google Shape;595;p5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10.11:  </a:t>
            </a:r>
            <a:r>
              <a:rPr b="1" i="1" lang="en-US" sz="2000" u="none">
                <a:solidFill>
                  <a:schemeClr val="dk1"/>
                </a:solidFill>
                <a:latin typeface="Times"/>
                <a:ea typeface="Times"/>
                <a:cs typeface="Times"/>
                <a:sym typeface="Times"/>
              </a:rPr>
              <a:t>Hand-wired design of the divisor in CRC</a:t>
            </a:r>
            <a:endParaRPr/>
          </a:p>
        </p:txBody>
      </p:sp>
      <p:pic>
        <p:nvPicPr>
          <p:cNvPr id="596" name="Google Shape;596;p58"/>
          <p:cNvPicPr preferRelativeResize="0"/>
          <p:nvPr/>
        </p:nvPicPr>
        <p:blipFill rotWithShape="1">
          <a:blip r:embed="rId3">
            <a:alphaModFix/>
          </a:blip>
          <a:srcRect b="0" l="0" r="0" t="0"/>
          <a:stretch/>
        </p:blipFill>
        <p:spPr>
          <a:xfrm>
            <a:off x="381000" y="1951037"/>
            <a:ext cx="8099425" cy="3078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2000"/>
                                        <p:tgtEl>
                                          <p:spTgt spid="596"/>
                                        </p:tgtEl>
                                        <p:attrNameLst>
                                          <p:attrName>ppt_w</p:attrName>
                                        </p:attrNameLst>
                                      </p:cBhvr>
                                      <p:tavLst>
                                        <p:tav fmla="" tm="0">
                                          <p:val>
                                            <p:strVal val="0"/>
                                          </p:val>
                                        </p:tav>
                                        <p:tav fmla="" tm="100000">
                                          <p:val>
                                            <p:strVal val="#ppt_w"/>
                                          </p:val>
                                        </p:tav>
                                      </p:tavLst>
                                    </p:anim>
                                    <p:anim calcmode="lin" valueType="num">
                                      <p:cBhvr additive="base">
                                        <p:cTn dur="2000"/>
                                        <p:tgtEl>
                                          <p:spTgt spid="5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03" name="Google Shape;603;p5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10.12:  </a:t>
            </a:r>
            <a:r>
              <a:rPr b="1" i="1" lang="en-US" sz="2000" u="none">
                <a:solidFill>
                  <a:schemeClr val="dk1"/>
                </a:solidFill>
                <a:latin typeface="Times"/>
                <a:ea typeface="Times"/>
                <a:cs typeface="Times"/>
                <a:sym typeface="Times"/>
              </a:rPr>
              <a:t>Simulation of division in CRC encoder</a:t>
            </a:r>
            <a:endParaRPr/>
          </a:p>
        </p:txBody>
      </p:sp>
      <p:pic>
        <p:nvPicPr>
          <p:cNvPr id="604" name="Google Shape;604;p59"/>
          <p:cNvPicPr preferRelativeResize="0"/>
          <p:nvPr/>
        </p:nvPicPr>
        <p:blipFill rotWithShape="1">
          <a:blip r:embed="rId3">
            <a:alphaModFix/>
          </a:blip>
          <a:srcRect b="0" l="0" r="0" t="0"/>
          <a:stretch/>
        </p:blipFill>
        <p:spPr>
          <a:xfrm>
            <a:off x="1281112" y="762000"/>
            <a:ext cx="6796087" cy="570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11" name="Google Shape;611;p6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10.13:  </a:t>
            </a:r>
            <a:r>
              <a:rPr b="1" i="1" lang="en-US" sz="2000" u="none">
                <a:solidFill>
                  <a:schemeClr val="dk1"/>
                </a:solidFill>
                <a:latin typeface="Times"/>
                <a:ea typeface="Times"/>
                <a:cs typeface="Times"/>
                <a:sym typeface="Times"/>
              </a:rPr>
              <a:t>CRC encoding design using shift register</a:t>
            </a:r>
            <a:endParaRPr/>
          </a:p>
        </p:txBody>
      </p:sp>
      <p:pic>
        <p:nvPicPr>
          <p:cNvPr id="612" name="Google Shape;612;p60"/>
          <p:cNvPicPr preferRelativeResize="0"/>
          <p:nvPr/>
        </p:nvPicPr>
        <p:blipFill rotWithShape="1">
          <a:blip r:embed="rId3">
            <a:alphaModFix/>
          </a:blip>
          <a:srcRect b="0" l="0" r="0" t="0"/>
          <a:stretch/>
        </p:blipFill>
        <p:spPr>
          <a:xfrm>
            <a:off x="304800" y="3074987"/>
            <a:ext cx="8302625" cy="6302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19" name="Google Shape;619;p6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10.14:  </a:t>
            </a:r>
            <a:r>
              <a:rPr b="1" i="1" lang="en-US" sz="2000" u="none">
                <a:solidFill>
                  <a:schemeClr val="dk1"/>
                </a:solidFill>
                <a:latin typeface="Times"/>
                <a:ea typeface="Times"/>
                <a:cs typeface="Times"/>
                <a:sym typeface="Times"/>
              </a:rPr>
              <a:t>General design of encoder and decoder of CRC</a:t>
            </a:r>
            <a:endParaRPr/>
          </a:p>
        </p:txBody>
      </p:sp>
      <p:pic>
        <p:nvPicPr>
          <p:cNvPr id="620" name="Google Shape;620;p61"/>
          <p:cNvPicPr preferRelativeResize="0"/>
          <p:nvPr/>
        </p:nvPicPr>
        <p:blipFill rotWithShape="1">
          <a:blip r:embed="rId3">
            <a:alphaModFix/>
          </a:blip>
          <a:srcRect b="0" l="0" r="0" t="0"/>
          <a:stretch/>
        </p:blipFill>
        <p:spPr>
          <a:xfrm>
            <a:off x="298450" y="2590800"/>
            <a:ext cx="7473950" cy="1508125"/>
          </a:xfrm>
          <a:prstGeom prst="rect">
            <a:avLst/>
          </a:prstGeom>
          <a:noFill/>
          <a:ln>
            <a:noFill/>
          </a:ln>
        </p:spPr>
      </p:pic>
      <p:pic>
        <p:nvPicPr>
          <p:cNvPr id="621" name="Google Shape;621;p61"/>
          <p:cNvPicPr preferRelativeResize="0"/>
          <p:nvPr/>
        </p:nvPicPr>
        <p:blipFill rotWithShape="1">
          <a:blip r:embed="rId4">
            <a:alphaModFix/>
          </a:blip>
          <a:srcRect b="0" l="0" r="0" t="0"/>
          <a:stretch/>
        </p:blipFill>
        <p:spPr>
          <a:xfrm>
            <a:off x="1268412" y="4419600"/>
            <a:ext cx="7459662" cy="1508125"/>
          </a:xfrm>
          <a:prstGeom prst="rect">
            <a:avLst/>
          </a:prstGeom>
          <a:noFill/>
          <a:ln>
            <a:noFill/>
          </a:ln>
        </p:spPr>
      </p:pic>
      <p:pic>
        <p:nvPicPr>
          <p:cNvPr id="622" name="Google Shape;622;p61"/>
          <p:cNvPicPr preferRelativeResize="0"/>
          <p:nvPr/>
        </p:nvPicPr>
        <p:blipFill rotWithShape="1">
          <a:blip r:embed="rId5">
            <a:alphaModFix/>
          </a:blip>
          <a:srcRect b="0" l="0" r="0" t="0"/>
          <a:stretch/>
        </p:blipFill>
        <p:spPr>
          <a:xfrm>
            <a:off x="5338762" y="838200"/>
            <a:ext cx="2967037" cy="130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822"/>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29" name="Google Shape;629;p62"/>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0" name="Google Shape;630;p62"/>
          <p:cNvSpPr txBox="1"/>
          <p:nvPr/>
        </p:nvSpPr>
        <p:spPr>
          <a:xfrm>
            <a:off x="228600" y="406400"/>
            <a:ext cx="3627437"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10-4   CHECKSUM</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631" name="Google Shape;631;p62"/>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32" name="Google Shape;632;p62"/>
          <p:cNvSpPr txBox="1"/>
          <p:nvPr/>
        </p:nvSpPr>
        <p:spPr>
          <a:xfrm>
            <a:off x="381000" y="1658937"/>
            <a:ext cx="8077200" cy="447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Checksum is an error-detecting technique that can be applied to a message of any length. In the Internet, the checksum technique is mostly used at the network and transport layer rather than the data-link layer. However, to make our discussion of error detecting</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techniques complete, we discuss the checksum in this chapter.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39" name="Google Shape;639;p6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10.15:  </a:t>
            </a:r>
            <a:r>
              <a:rPr b="1" i="1" lang="en-US" sz="2000" u="none">
                <a:solidFill>
                  <a:schemeClr val="dk1"/>
                </a:solidFill>
                <a:latin typeface="Times"/>
                <a:ea typeface="Times"/>
                <a:cs typeface="Times"/>
                <a:sym typeface="Times"/>
              </a:rPr>
              <a:t>Checksum</a:t>
            </a:r>
            <a:endParaRPr/>
          </a:p>
        </p:txBody>
      </p:sp>
      <p:pic>
        <p:nvPicPr>
          <p:cNvPr id="640" name="Google Shape;640;p63"/>
          <p:cNvPicPr preferRelativeResize="0"/>
          <p:nvPr/>
        </p:nvPicPr>
        <p:blipFill rotWithShape="1">
          <a:blip r:embed="rId3">
            <a:alphaModFix/>
          </a:blip>
          <a:srcRect b="0" l="0" r="0" t="0"/>
          <a:stretch/>
        </p:blipFill>
        <p:spPr>
          <a:xfrm>
            <a:off x="288925" y="1260475"/>
            <a:ext cx="3673475" cy="3997325"/>
          </a:xfrm>
          <a:prstGeom prst="rect">
            <a:avLst/>
          </a:prstGeom>
          <a:noFill/>
          <a:ln>
            <a:noFill/>
          </a:ln>
        </p:spPr>
      </p:pic>
      <p:pic>
        <p:nvPicPr>
          <p:cNvPr id="641" name="Google Shape;641;p63"/>
          <p:cNvPicPr preferRelativeResize="0"/>
          <p:nvPr/>
        </p:nvPicPr>
        <p:blipFill rotWithShape="1">
          <a:blip r:embed="rId4">
            <a:alphaModFix/>
          </a:blip>
          <a:srcRect b="0" l="0" r="0" t="0"/>
          <a:stretch/>
        </p:blipFill>
        <p:spPr>
          <a:xfrm>
            <a:off x="4937125" y="1260475"/>
            <a:ext cx="3673475" cy="3997325"/>
          </a:xfrm>
          <a:prstGeom prst="rect">
            <a:avLst/>
          </a:prstGeom>
          <a:noFill/>
          <a:ln>
            <a:noFill/>
          </a:ln>
        </p:spPr>
      </p:pic>
      <p:cxnSp>
        <p:nvCxnSpPr>
          <p:cNvPr id="642" name="Google Shape;642;p63"/>
          <p:cNvCxnSpPr/>
          <p:nvPr/>
        </p:nvCxnSpPr>
        <p:spPr>
          <a:xfrm>
            <a:off x="3811587" y="4641850"/>
            <a:ext cx="1217612" cy="6350"/>
          </a:xfrm>
          <a:prstGeom prst="straightConnector1">
            <a:avLst/>
          </a:prstGeom>
          <a:noFill/>
          <a:ln cap="flat" cmpd="sng" w="57150">
            <a:solidFill>
              <a:srgbClr val="FF0000"/>
            </a:solidFill>
            <a:prstDash val="solid"/>
            <a:miter lim="800000"/>
            <a:headEnd len="med" w="med" type="none"/>
            <a:tailEnd len="med" w="med" type="stealth"/>
          </a:ln>
          <a:effectLst>
            <a:outerShdw blurRad="6350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49" name="Google Shape;649;p6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0" name="Google Shape;650;p6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1" name="Google Shape;651;p6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2" name="Google Shape;652;p6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3" name="Google Shape;653;p6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4" name="Google Shape;654;p6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5" name="Google Shape;655;p6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6" name="Google Shape;656;p64"/>
          <p:cNvSpPr txBox="1"/>
          <p:nvPr/>
        </p:nvSpPr>
        <p:spPr>
          <a:xfrm>
            <a:off x="1143000" y="0"/>
            <a:ext cx="3105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10.4.1  Concept</a:t>
            </a:r>
            <a:endParaRPr/>
          </a:p>
        </p:txBody>
      </p:sp>
      <p:sp>
        <p:nvSpPr>
          <p:cNvPr id="657" name="Google Shape;657;p64"/>
          <p:cNvSpPr txBox="1"/>
          <p:nvPr/>
        </p:nvSpPr>
        <p:spPr>
          <a:xfrm>
            <a:off x="381000" y="1293812"/>
            <a:ext cx="79248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idea of the traditional checksum is simple. We show this using a simple example.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147" name="Google Shape;147;p2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8" name="Google Shape;148;p20"/>
          <p:cNvSpPr txBox="1"/>
          <p:nvPr/>
        </p:nvSpPr>
        <p:spPr>
          <a:xfrm>
            <a:off x="228600" y="406400"/>
            <a:ext cx="4530725"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10-1   INTRODUCTION</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49" name="Google Shape;149;p2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 name="Google Shape;150;p20"/>
          <p:cNvSpPr txBox="1"/>
          <p:nvPr/>
        </p:nvSpPr>
        <p:spPr>
          <a:xfrm>
            <a:off x="381000" y="1658937"/>
            <a:ext cx="8077200" cy="15700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Let us first discuss some issues related, directly or indirectly, to error detection and correction.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5"/>
          <p:cNvSpPr txBox="1"/>
          <p:nvPr/>
        </p:nvSpPr>
        <p:spPr>
          <a:xfrm>
            <a:off x="76200" y="696912"/>
            <a:ext cx="8839200" cy="4362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Suppose the message is a list of five 4-bit numbers that we want to send to a destination. In addition to sending these numbers, we send the sum of the numbers. For example, if the set of numbers is (7, 11, 12, 0, 6), we send (7, 11, 12, 0, 6, </a:t>
            </a:r>
            <a:r>
              <a:rPr b="1" i="0" lang="en-US" sz="2800" u="none">
                <a:solidFill>
                  <a:srgbClr val="FF0000"/>
                </a:solidFill>
                <a:latin typeface="Times New Roman"/>
                <a:ea typeface="Times New Roman"/>
                <a:cs typeface="Times New Roman"/>
                <a:sym typeface="Times New Roman"/>
              </a:rPr>
              <a:t>36</a:t>
            </a:r>
            <a:r>
              <a:rPr b="0" i="0" lang="en-US" sz="2800" u="none">
                <a:solidFill>
                  <a:schemeClr val="dk1"/>
                </a:solidFill>
                <a:latin typeface="Times New Roman"/>
                <a:ea typeface="Times New Roman"/>
                <a:cs typeface="Times New Roman"/>
                <a:sym typeface="Times New Roman"/>
              </a:rPr>
              <a:t>), where </a:t>
            </a:r>
            <a:r>
              <a:rPr b="1" i="0" lang="en-US" sz="2800" u="none">
                <a:solidFill>
                  <a:srgbClr val="FF0000"/>
                </a:solidFill>
                <a:latin typeface="Times New Roman"/>
                <a:ea typeface="Times New Roman"/>
                <a:cs typeface="Times New Roman"/>
                <a:sym typeface="Times New Roman"/>
              </a:rPr>
              <a:t>36</a:t>
            </a:r>
            <a:r>
              <a:rPr b="0" i="0" lang="en-US" sz="2800" u="none">
                <a:solidFill>
                  <a:schemeClr val="dk1"/>
                </a:solidFill>
                <a:latin typeface="Times New Roman"/>
                <a:ea typeface="Times New Roman"/>
                <a:cs typeface="Times New Roman"/>
                <a:sym typeface="Times New Roman"/>
              </a:rPr>
              <a:t> is the sum of the original numbers. The receiver adds the five numbers and compares the result with the sum. If the two are the same, the receiver assumes no error, accepts the five numbers, and discards the sum. Otherwise, there is an error somewhere and the message not accepted.</a:t>
            </a:r>
            <a:endParaRPr/>
          </a:p>
        </p:txBody>
      </p:sp>
      <p:grpSp>
        <p:nvGrpSpPr>
          <p:cNvPr id="664" name="Google Shape;664;p65"/>
          <p:cNvGrpSpPr/>
          <p:nvPr/>
        </p:nvGrpSpPr>
        <p:grpSpPr>
          <a:xfrm>
            <a:off x="0" y="0"/>
            <a:ext cx="9144000" cy="609600"/>
            <a:chOff x="0" y="2448"/>
            <a:chExt cx="5760" cy="384"/>
          </a:xfrm>
        </p:grpSpPr>
        <p:sp>
          <p:nvSpPr>
            <p:cNvPr id="665" name="Google Shape;665;p6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66" name="Google Shape;666;p65"/>
            <p:cNvSpPr txBox="1"/>
            <p:nvPr/>
          </p:nvSpPr>
          <p:spPr>
            <a:xfrm>
              <a:off x="0" y="2448"/>
              <a:ext cx="20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10.11</a:t>
              </a:r>
              <a:endParaRPr/>
            </a:p>
          </p:txBody>
        </p:sp>
      </p:grpSp>
      <p:sp>
        <p:nvSpPr>
          <p:cNvPr id="667" name="Google Shape;667;p6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6"/>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In the previous example, the decimal number 36 in binary is (100100)2. To change it to a 4-bit number we add the extra leftmost bit to the right four bits as shown below.</a:t>
            </a:r>
            <a:endParaRPr/>
          </a:p>
        </p:txBody>
      </p:sp>
      <p:grpSp>
        <p:nvGrpSpPr>
          <p:cNvPr id="674" name="Google Shape;674;p66"/>
          <p:cNvGrpSpPr/>
          <p:nvPr/>
        </p:nvGrpSpPr>
        <p:grpSpPr>
          <a:xfrm>
            <a:off x="0" y="0"/>
            <a:ext cx="9144000" cy="609600"/>
            <a:chOff x="0" y="2448"/>
            <a:chExt cx="5760" cy="384"/>
          </a:xfrm>
        </p:grpSpPr>
        <p:sp>
          <p:nvSpPr>
            <p:cNvPr id="675" name="Google Shape;675;p6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6" name="Google Shape;676;p66"/>
            <p:cNvSpPr txBox="1"/>
            <p:nvPr/>
          </p:nvSpPr>
          <p:spPr>
            <a:xfrm>
              <a:off x="0" y="2448"/>
              <a:ext cx="20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10.12</a:t>
              </a:r>
              <a:endParaRPr/>
            </a:p>
          </p:txBody>
        </p:sp>
      </p:grpSp>
      <p:sp>
        <p:nvSpPr>
          <p:cNvPr id="677" name="Google Shape;677;p66"/>
          <p:cNvSpPr txBox="1"/>
          <p:nvPr/>
        </p:nvSpPr>
        <p:spPr>
          <a:xfrm>
            <a:off x="76200" y="3733800"/>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Instead of sending 36 as the sum, we can send 6 as the sum (7, 11, 12, 0, 6, 6). The receiver can add the first five numbers in one’s complement arithmetic. If the result is 6, the numbers are accepted; otherwise, they are rejected.</a:t>
            </a:r>
            <a:endParaRPr/>
          </a:p>
        </p:txBody>
      </p:sp>
      <p:grpSp>
        <p:nvGrpSpPr>
          <p:cNvPr id="678" name="Google Shape;678;p66"/>
          <p:cNvGrpSpPr/>
          <p:nvPr/>
        </p:nvGrpSpPr>
        <p:grpSpPr>
          <a:xfrm>
            <a:off x="1360487" y="2609850"/>
            <a:ext cx="6216650" cy="857250"/>
            <a:chOff x="1359694" y="2609850"/>
            <a:chExt cx="6217920" cy="856543"/>
          </a:xfrm>
        </p:grpSpPr>
        <p:pic>
          <p:nvPicPr>
            <p:cNvPr id="679" name="Google Shape;679;p66"/>
            <p:cNvPicPr preferRelativeResize="0"/>
            <p:nvPr/>
          </p:nvPicPr>
          <p:blipFill rotWithShape="1">
            <a:blip r:embed="rId3">
              <a:alphaModFix/>
            </a:blip>
            <a:srcRect b="0" l="0" r="0" t="0"/>
            <a:stretch/>
          </p:blipFill>
          <p:spPr>
            <a:xfrm>
              <a:off x="1359694" y="2609850"/>
              <a:ext cx="6171429" cy="856543"/>
            </a:xfrm>
            <a:prstGeom prst="rect">
              <a:avLst/>
            </a:prstGeom>
            <a:noFill/>
            <a:ln>
              <a:noFill/>
            </a:ln>
          </p:spPr>
        </p:pic>
        <p:sp>
          <p:nvSpPr>
            <p:cNvPr id="680" name="Google Shape;680;p66"/>
            <p:cNvSpPr txBox="1"/>
            <p:nvPr/>
          </p:nvSpPr>
          <p:spPr>
            <a:xfrm>
              <a:off x="1359694" y="2801057"/>
              <a:ext cx="6217920" cy="548640"/>
            </a:xfrm>
            <a:prstGeom prst="rect">
              <a:avLst/>
            </a:prstGeom>
            <a:no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81" name="Google Shape;681;p6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5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7"/>
          <p:cNvSpPr txBox="1"/>
          <p:nvPr/>
        </p:nvSpPr>
        <p:spPr>
          <a:xfrm>
            <a:off x="76200" y="696912"/>
            <a:ext cx="8839200" cy="39354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us use the idea of the checksum in Example 10.12. The sender adds all five numbers in one’s complement to get the sum = 6. The sender then complements the result to get the checksum = </a:t>
            </a:r>
            <a:r>
              <a:rPr b="1" i="0" lang="en-US" sz="2800" u="none">
                <a:solidFill>
                  <a:srgbClr val="FF0000"/>
                </a:solidFill>
                <a:latin typeface="Times New Roman"/>
                <a:ea typeface="Times New Roman"/>
                <a:cs typeface="Times New Roman"/>
                <a:sym typeface="Times New Roman"/>
              </a:rPr>
              <a:t>9</a:t>
            </a:r>
            <a:r>
              <a:rPr b="0" i="0" lang="en-US" sz="2800" u="none">
                <a:solidFill>
                  <a:schemeClr val="dk1"/>
                </a:solidFill>
                <a:latin typeface="Times New Roman"/>
                <a:ea typeface="Times New Roman"/>
                <a:cs typeface="Times New Roman"/>
                <a:sym typeface="Times New Roman"/>
              </a:rPr>
              <a:t>, which is 15 − 6. Note that 6 = (0110)2 and </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9</a:t>
            </a:r>
            <a:r>
              <a:rPr b="0" i="0" lang="en-US" sz="2800" u="none">
                <a:solidFill>
                  <a:schemeClr val="dk1"/>
                </a:solidFill>
                <a:latin typeface="Times New Roman"/>
                <a:ea typeface="Times New Roman"/>
                <a:cs typeface="Times New Roman"/>
                <a:sym typeface="Times New Roman"/>
              </a:rPr>
              <a:t> = (1001)2; they are complements of each other. The sender sends the five data numbers and the checksum (7, 11, 12, 0, 6, </a:t>
            </a:r>
            <a:r>
              <a:rPr b="1" i="0" lang="en-US" sz="2800" u="none">
                <a:solidFill>
                  <a:srgbClr val="FF0000"/>
                </a:solidFill>
                <a:latin typeface="Times New Roman"/>
                <a:ea typeface="Times New Roman"/>
                <a:cs typeface="Times New Roman"/>
                <a:sym typeface="Times New Roman"/>
              </a:rPr>
              <a:t>9</a:t>
            </a:r>
            <a:r>
              <a:rPr b="0" i="0" lang="en-US" sz="2800" u="none">
                <a:solidFill>
                  <a:schemeClr val="dk1"/>
                </a:solidFill>
                <a:latin typeface="Times New Roman"/>
                <a:ea typeface="Times New Roman"/>
                <a:cs typeface="Times New Roman"/>
                <a:sym typeface="Times New Roman"/>
              </a:rPr>
              <a:t>). If there is no corruption in transmission, the receiver receives (7, 11, 12, 0, 6, </a:t>
            </a:r>
            <a:r>
              <a:rPr b="1" i="0" lang="en-US" sz="2800" u="none">
                <a:solidFill>
                  <a:srgbClr val="FF0000"/>
                </a:solidFill>
                <a:latin typeface="Times New Roman"/>
                <a:ea typeface="Times New Roman"/>
                <a:cs typeface="Times New Roman"/>
                <a:sym typeface="Times New Roman"/>
              </a:rPr>
              <a:t>9</a:t>
            </a:r>
            <a:r>
              <a:rPr b="0" i="0" lang="en-US" sz="2800" u="none">
                <a:solidFill>
                  <a:schemeClr val="dk1"/>
                </a:solidFill>
                <a:latin typeface="Times New Roman"/>
                <a:ea typeface="Times New Roman"/>
                <a:cs typeface="Times New Roman"/>
                <a:sym typeface="Times New Roman"/>
              </a:rPr>
              <a:t>) and adds them in one’s complement to get 15 (See Figure 10.16).</a:t>
            </a:r>
            <a:endParaRPr/>
          </a:p>
        </p:txBody>
      </p:sp>
      <p:grpSp>
        <p:nvGrpSpPr>
          <p:cNvPr id="688" name="Google Shape;688;p67"/>
          <p:cNvGrpSpPr/>
          <p:nvPr/>
        </p:nvGrpSpPr>
        <p:grpSpPr>
          <a:xfrm>
            <a:off x="0" y="0"/>
            <a:ext cx="9144000" cy="609600"/>
            <a:chOff x="0" y="2448"/>
            <a:chExt cx="5760" cy="384"/>
          </a:xfrm>
        </p:grpSpPr>
        <p:sp>
          <p:nvSpPr>
            <p:cNvPr id="689" name="Google Shape;689;p6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90" name="Google Shape;690;p67"/>
            <p:cNvSpPr txBox="1"/>
            <p:nvPr/>
          </p:nvSpPr>
          <p:spPr>
            <a:xfrm>
              <a:off x="0" y="2448"/>
              <a:ext cx="20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10.13</a:t>
              </a:r>
              <a:endParaRPr/>
            </a:p>
          </p:txBody>
        </p:sp>
      </p:grpSp>
      <p:sp>
        <p:nvSpPr>
          <p:cNvPr id="691" name="Google Shape;691;p6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698" name="Google Shape;698;p6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10.16:  </a:t>
            </a:r>
            <a:r>
              <a:rPr b="1" i="1" lang="en-US" sz="2000" u="none">
                <a:solidFill>
                  <a:schemeClr val="dk1"/>
                </a:solidFill>
                <a:latin typeface="Times"/>
                <a:ea typeface="Times"/>
                <a:cs typeface="Times"/>
                <a:sym typeface="Times"/>
              </a:rPr>
              <a:t>Example 10.13</a:t>
            </a:r>
            <a:endParaRPr/>
          </a:p>
        </p:txBody>
      </p:sp>
      <p:pic>
        <p:nvPicPr>
          <p:cNvPr id="699" name="Google Shape;699;p68"/>
          <p:cNvPicPr preferRelativeResize="0"/>
          <p:nvPr/>
        </p:nvPicPr>
        <p:blipFill rotWithShape="1">
          <a:blip r:embed="rId3">
            <a:alphaModFix/>
          </a:blip>
          <a:srcRect b="0" l="0" r="0" t="0"/>
          <a:stretch/>
        </p:blipFill>
        <p:spPr>
          <a:xfrm>
            <a:off x="342900" y="2286000"/>
            <a:ext cx="3130550" cy="2619375"/>
          </a:xfrm>
          <a:prstGeom prst="rect">
            <a:avLst/>
          </a:prstGeom>
          <a:noFill/>
          <a:ln>
            <a:noFill/>
          </a:ln>
        </p:spPr>
      </p:pic>
      <p:pic>
        <p:nvPicPr>
          <p:cNvPr id="700" name="Google Shape;700;p68"/>
          <p:cNvPicPr preferRelativeResize="0"/>
          <p:nvPr/>
        </p:nvPicPr>
        <p:blipFill rotWithShape="1">
          <a:blip r:embed="rId4">
            <a:alphaModFix/>
          </a:blip>
          <a:srcRect b="0" l="0" r="0" t="0"/>
          <a:stretch/>
        </p:blipFill>
        <p:spPr>
          <a:xfrm>
            <a:off x="5502275" y="2286000"/>
            <a:ext cx="3108325" cy="2619375"/>
          </a:xfrm>
          <a:prstGeom prst="rect">
            <a:avLst/>
          </a:prstGeom>
          <a:noFill/>
          <a:ln>
            <a:noFill/>
          </a:ln>
        </p:spPr>
      </p:pic>
      <p:pic>
        <p:nvPicPr>
          <p:cNvPr id="701" name="Google Shape;701;p68"/>
          <p:cNvPicPr preferRelativeResize="0"/>
          <p:nvPr/>
        </p:nvPicPr>
        <p:blipFill rotWithShape="1">
          <a:blip r:embed="rId5">
            <a:alphaModFix/>
          </a:blip>
          <a:srcRect b="0" l="0" r="0" t="0"/>
          <a:stretch/>
        </p:blipFill>
        <p:spPr>
          <a:xfrm>
            <a:off x="3473450" y="4495800"/>
            <a:ext cx="2022475" cy="68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9"/>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10.5</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Procedure to calculate the traditional checksum</a:t>
            </a:r>
            <a:endParaRPr/>
          </a:p>
        </p:txBody>
      </p:sp>
      <p:pic>
        <p:nvPicPr>
          <p:cNvPr id="708" name="Google Shape;708;p69"/>
          <p:cNvPicPr preferRelativeResize="0"/>
          <p:nvPr/>
        </p:nvPicPr>
        <p:blipFill rotWithShape="1">
          <a:blip r:embed="rId3">
            <a:alphaModFix/>
          </a:blip>
          <a:srcRect b="0" l="0" r="0" t="0"/>
          <a:stretch/>
        </p:blipFill>
        <p:spPr>
          <a:xfrm>
            <a:off x="0" y="-6350"/>
            <a:ext cx="701675" cy="555625"/>
          </a:xfrm>
          <a:prstGeom prst="rect">
            <a:avLst/>
          </a:prstGeom>
          <a:noFill/>
          <a:ln>
            <a:noFill/>
          </a:ln>
        </p:spPr>
      </p:pic>
      <p:grpSp>
        <p:nvGrpSpPr>
          <p:cNvPr id="709" name="Google Shape;709;p69"/>
          <p:cNvGrpSpPr/>
          <p:nvPr/>
        </p:nvGrpSpPr>
        <p:grpSpPr>
          <a:xfrm>
            <a:off x="338137" y="2133600"/>
            <a:ext cx="8431212" cy="3103562"/>
            <a:chOff x="337463" y="2133600"/>
            <a:chExt cx="8432616" cy="3103099"/>
          </a:xfrm>
        </p:grpSpPr>
        <p:pic>
          <p:nvPicPr>
            <p:cNvPr id="710" name="Google Shape;710;p69"/>
            <p:cNvPicPr preferRelativeResize="0"/>
            <p:nvPr/>
          </p:nvPicPr>
          <p:blipFill rotWithShape="1">
            <a:blip r:embed="rId4">
              <a:alphaModFix/>
            </a:blip>
            <a:srcRect b="0" l="0" r="0" t="0"/>
            <a:stretch/>
          </p:blipFill>
          <p:spPr>
            <a:xfrm>
              <a:off x="337463" y="2133600"/>
              <a:ext cx="8432616" cy="3103099"/>
            </a:xfrm>
            <a:prstGeom prst="rect">
              <a:avLst/>
            </a:prstGeom>
            <a:noFill/>
            <a:ln>
              <a:noFill/>
            </a:ln>
          </p:spPr>
        </p:pic>
        <p:sp>
          <p:nvSpPr>
            <p:cNvPr id="711" name="Google Shape;711;p69"/>
            <p:cNvSpPr txBox="1"/>
            <p:nvPr/>
          </p:nvSpPr>
          <p:spPr>
            <a:xfrm>
              <a:off x="381000" y="2133600"/>
              <a:ext cx="8138160" cy="3017520"/>
            </a:xfrm>
            <a:prstGeom prst="rect">
              <a:avLst/>
            </a:prstGeom>
            <a:noFill/>
            <a:ln cap="flat" cmpd="sng" w="101600">
              <a:solidFill>
                <a:srgbClr val="0000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712" name="Google Shape;712;p6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19" name="Google Shape;719;p70"/>
          <p:cNvSpPr txBox="1"/>
          <p:nvPr/>
        </p:nvSpPr>
        <p:spPr>
          <a:xfrm>
            <a:off x="152400" y="15240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10.17:  </a:t>
            </a:r>
            <a:r>
              <a:rPr b="1" i="1" lang="en-US" sz="2000" u="none">
                <a:solidFill>
                  <a:schemeClr val="dk1"/>
                </a:solidFill>
                <a:latin typeface="Times"/>
                <a:ea typeface="Times"/>
                <a:cs typeface="Times"/>
                <a:sym typeface="Times"/>
              </a:rPr>
              <a:t>Algorithm to calculate a traditional checksum</a:t>
            </a:r>
            <a:endParaRPr/>
          </a:p>
        </p:txBody>
      </p:sp>
      <p:pic>
        <p:nvPicPr>
          <p:cNvPr id="720" name="Google Shape;720;p70"/>
          <p:cNvPicPr preferRelativeResize="0"/>
          <p:nvPr/>
        </p:nvPicPr>
        <p:blipFill rotWithShape="1">
          <a:blip r:embed="rId3">
            <a:alphaModFix/>
          </a:blip>
          <a:srcRect b="0" l="0" r="0" t="0"/>
          <a:stretch/>
        </p:blipFill>
        <p:spPr>
          <a:xfrm>
            <a:off x="3181350" y="603250"/>
            <a:ext cx="5505450" cy="5724525"/>
          </a:xfrm>
          <a:prstGeom prst="rect">
            <a:avLst/>
          </a:prstGeom>
          <a:noFill/>
          <a:ln>
            <a:noFill/>
          </a:ln>
        </p:spPr>
      </p:pic>
      <p:pic>
        <p:nvPicPr>
          <p:cNvPr id="721" name="Google Shape;721;p70"/>
          <p:cNvPicPr preferRelativeResize="0"/>
          <p:nvPr/>
        </p:nvPicPr>
        <p:blipFill rotWithShape="1">
          <a:blip r:embed="rId4">
            <a:alphaModFix/>
          </a:blip>
          <a:srcRect b="0" l="0" r="0" t="0"/>
          <a:stretch/>
        </p:blipFill>
        <p:spPr>
          <a:xfrm>
            <a:off x="152400" y="2038350"/>
            <a:ext cx="2771775" cy="1814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500"/>
                                        <p:tgtEl>
                                          <p:spTgt spid="7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28" name="Google Shape;728;p7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29" name="Google Shape;729;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0" name="Google Shape;730;p7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1" name="Google Shape;731;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2" name="Google Shape;732;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3" name="Google Shape;733;p7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4" name="Google Shape;734;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35" name="Google Shape;735;p71"/>
          <p:cNvSpPr txBox="1"/>
          <p:nvPr/>
        </p:nvSpPr>
        <p:spPr>
          <a:xfrm>
            <a:off x="1143000" y="0"/>
            <a:ext cx="4997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10.4.2  Other Approaches</a:t>
            </a:r>
            <a:endParaRPr/>
          </a:p>
        </p:txBody>
      </p:sp>
      <p:sp>
        <p:nvSpPr>
          <p:cNvPr id="736" name="Google Shape;736;p71"/>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As mentioned before, there is one major problem with the traditional checksum calculation. If two 16-bit items are transposed in transmission, the checksum cannot catch this error. The reason is that the traditional checksum is not weighted: it treats each data item equally. In other words, the order of data items is immaterial to the calculation. Several approaches have been used to prevent this problem. We mention two of them here: Fletcher and Adler.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43" name="Google Shape;743;p7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10.18:  </a:t>
            </a:r>
            <a:r>
              <a:rPr b="1" i="1" lang="en-US" sz="2000" u="none">
                <a:solidFill>
                  <a:schemeClr val="dk1"/>
                </a:solidFill>
                <a:latin typeface="Times"/>
                <a:ea typeface="Times"/>
                <a:cs typeface="Times"/>
                <a:sym typeface="Times"/>
              </a:rPr>
              <a:t>Algorithm to calculate an 8-bit Fletcher checksum</a:t>
            </a:r>
            <a:endParaRPr/>
          </a:p>
        </p:txBody>
      </p:sp>
      <p:pic>
        <p:nvPicPr>
          <p:cNvPr id="744" name="Google Shape;744;p72"/>
          <p:cNvPicPr preferRelativeResize="0"/>
          <p:nvPr/>
        </p:nvPicPr>
        <p:blipFill rotWithShape="1">
          <a:blip r:embed="rId3">
            <a:alphaModFix/>
          </a:blip>
          <a:srcRect b="0" l="0" r="0" t="0"/>
          <a:stretch/>
        </p:blipFill>
        <p:spPr>
          <a:xfrm>
            <a:off x="468312" y="1412875"/>
            <a:ext cx="8207375" cy="460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51" name="Google Shape;751;p7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10.19:  </a:t>
            </a:r>
            <a:r>
              <a:rPr b="1" i="1" lang="en-US" sz="2000" u="none">
                <a:solidFill>
                  <a:schemeClr val="dk1"/>
                </a:solidFill>
                <a:latin typeface="Times"/>
                <a:ea typeface="Times"/>
                <a:cs typeface="Times"/>
                <a:sym typeface="Times"/>
              </a:rPr>
              <a:t>Algorithm to calculate an Adler checksum</a:t>
            </a:r>
            <a:endParaRPr/>
          </a:p>
        </p:txBody>
      </p:sp>
      <p:pic>
        <p:nvPicPr>
          <p:cNvPr id="752" name="Google Shape;752;p73"/>
          <p:cNvPicPr preferRelativeResize="0"/>
          <p:nvPr/>
        </p:nvPicPr>
        <p:blipFill rotWithShape="1">
          <a:blip r:embed="rId3">
            <a:alphaModFix/>
          </a:blip>
          <a:srcRect b="0" l="0" r="0" t="0"/>
          <a:stretch/>
        </p:blipFill>
        <p:spPr>
          <a:xfrm>
            <a:off x="420687" y="1328737"/>
            <a:ext cx="8113712" cy="4538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2000"/>
                                        <p:tgtEl>
                                          <p:spTgt spid="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59" name="Google Shape;759;p74"/>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0" name="Google Shape;760;p74"/>
          <p:cNvSpPr txBox="1"/>
          <p:nvPr/>
        </p:nvSpPr>
        <p:spPr>
          <a:xfrm>
            <a:off x="228600" y="406400"/>
            <a:ext cx="7851775"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10-5   FORWARD ERROR CORRECTION</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761" name="Google Shape;761;p74"/>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62" name="Google Shape;762;p74"/>
          <p:cNvSpPr txBox="1"/>
          <p:nvPr/>
        </p:nvSpPr>
        <p:spPr>
          <a:xfrm>
            <a:off x="381000" y="1658937"/>
            <a:ext cx="8077200" cy="35036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We discussed error detection and retransmission in the previous sections. However, retransmission of corrupted and lost packets is not useful for real-time multimedia transmission. We need to correct the error or reproduce the packet immediately.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157" name="Google Shape;157;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8" name="Google Shape;158;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9" name="Google Shape;159;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0" name="Google Shape;160;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1" name="Google Shape;161;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2" name="Google Shape;162;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3" name="Google Shape;163;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4" name="Google Shape;164;p21"/>
          <p:cNvSpPr txBox="1"/>
          <p:nvPr/>
        </p:nvSpPr>
        <p:spPr>
          <a:xfrm>
            <a:off x="1143000" y="0"/>
            <a:ext cx="45275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10.1.1  Types of Errors</a:t>
            </a:r>
            <a:endParaRPr/>
          </a:p>
        </p:txBody>
      </p:sp>
      <p:sp>
        <p:nvSpPr>
          <p:cNvPr id="165" name="Google Shape;165;p21"/>
          <p:cNvSpPr txBox="1"/>
          <p:nvPr/>
        </p:nvSpPr>
        <p:spPr>
          <a:xfrm>
            <a:off x="381000" y="1293812"/>
            <a:ext cx="7924800" cy="43624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Whenever bits flow from one point to another, they are subject to unpredictable changes because of interference. This interference can change the shape of the signal. The term single-bit error means that only 1 bit of a given data unit (such as a byte, character, or packet) is changed from 1 to 0 or from 0 to 1. The term burst error means that 2 or more bits in the data unit have changed from 1 to 0 or from 0 to 1. Figure 10.1 shows the effect of a single-bit and a burst error on a data unit.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69" name="Google Shape;769;p7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0" name="Google Shape;770;p7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1" name="Google Shape;771;p7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2" name="Google Shape;772;p7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3" name="Google Shape;773;p7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4" name="Google Shape;774;p7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5" name="Google Shape;775;p7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76" name="Google Shape;776;p75"/>
          <p:cNvSpPr txBox="1"/>
          <p:nvPr/>
        </p:nvSpPr>
        <p:spPr>
          <a:xfrm>
            <a:off x="1143000" y="0"/>
            <a:ext cx="6457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10.5.1  Using Hamming Distance</a:t>
            </a:r>
            <a:endParaRPr/>
          </a:p>
        </p:txBody>
      </p:sp>
      <p:sp>
        <p:nvSpPr>
          <p:cNvPr id="777" name="Google Shape;777;p75"/>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earlier discussed the Hamming distance for error detection. For error detection, we definitely need more distance. It can be shown that to detect t errors, we need to have d</a:t>
            </a:r>
            <a:r>
              <a:rPr b="1" baseline="-25000" i="1" lang="en-US" sz="2800" u="none">
                <a:solidFill>
                  <a:schemeClr val="dk1"/>
                </a:solidFill>
                <a:latin typeface="Times New Roman"/>
                <a:ea typeface="Times New Roman"/>
                <a:cs typeface="Times New Roman"/>
                <a:sym typeface="Times New Roman"/>
              </a:rPr>
              <a:t>min</a:t>
            </a:r>
            <a:r>
              <a:rPr b="1" i="1" lang="en-US" sz="2800" u="none">
                <a:solidFill>
                  <a:schemeClr val="dk1"/>
                </a:solidFill>
                <a:latin typeface="Times New Roman"/>
                <a:ea typeface="Times New Roman"/>
                <a:cs typeface="Times New Roman"/>
                <a:sym typeface="Times New Roman"/>
              </a:rPr>
              <a:t> = 2t + 10. In other words, if we want to correct 10 bits in a packet, we need to make the minimum hamming distance 21 bits, which means a lot of redundant bits need to be sent with the data. the geometrical representation of this concept.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84" name="Google Shape;784;p7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10.20:  </a:t>
            </a:r>
            <a:r>
              <a:rPr b="1" i="1" lang="en-US" sz="2000" u="none">
                <a:solidFill>
                  <a:schemeClr val="dk1"/>
                </a:solidFill>
                <a:latin typeface="Times"/>
                <a:ea typeface="Times"/>
                <a:cs typeface="Times"/>
                <a:sym typeface="Times"/>
              </a:rPr>
              <a:t>Hamming distance for error correction</a:t>
            </a:r>
            <a:endParaRPr/>
          </a:p>
        </p:txBody>
      </p:sp>
      <p:pic>
        <p:nvPicPr>
          <p:cNvPr id="785" name="Google Shape;785;p76"/>
          <p:cNvPicPr preferRelativeResize="0"/>
          <p:nvPr/>
        </p:nvPicPr>
        <p:blipFill rotWithShape="1">
          <a:blip r:embed="rId3">
            <a:alphaModFix/>
          </a:blip>
          <a:srcRect b="0" l="0" r="0" t="0"/>
          <a:stretch/>
        </p:blipFill>
        <p:spPr>
          <a:xfrm>
            <a:off x="609600" y="1981200"/>
            <a:ext cx="7913687" cy="2830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5"/>
                                        </p:tgtEl>
                                        <p:attrNameLst>
                                          <p:attrName>style.visibility</p:attrName>
                                        </p:attrNameLst>
                                      </p:cBhvr>
                                      <p:to>
                                        <p:strVal val="visible"/>
                                      </p:to>
                                    </p:set>
                                    <p:anim calcmode="lin" valueType="num">
                                      <p:cBhvr additive="base">
                                        <p:cTn dur="1750"/>
                                        <p:tgtEl>
                                          <p:spTgt spid="785"/>
                                        </p:tgtEl>
                                        <p:attrNameLst>
                                          <p:attrName>ppt_w</p:attrName>
                                        </p:attrNameLst>
                                      </p:cBhvr>
                                      <p:tavLst>
                                        <p:tav fmla="" tm="0">
                                          <p:val>
                                            <p:strVal val="0"/>
                                          </p:val>
                                        </p:tav>
                                        <p:tav fmla="" tm="100000">
                                          <p:val>
                                            <p:strVal val="#ppt_w"/>
                                          </p:val>
                                        </p:tav>
                                      </p:tavLst>
                                    </p:anim>
                                    <p:anim calcmode="lin" valueType="num">
                                      <p:cBhvr additive="base">
                                        <p:cTn dur="1750"/>
                                        <p:tgtEl>
                                          <p:spTgt spid="7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792" name="Google Shape;792;p7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3" name="Google Shape;793;p7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4" name="Google Shape;794;p7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5" name="Google Shape;795;p7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6" name="Google Shape;796;p7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7" name="Google Shape;797;p7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8" name="Google Shape;798;p7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99" name="Google Shape;799;p77"/>
          <p:cNvSpPr txBox="1"/>
          <p:nvPr/>
        </p:nvSpPr>
        <p:spPr>
          <a:xfrm>
            <a:off x="1143000" y="0"/>
            <a:ext cx="3727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10.5.2  Using XOR</a:t>
            </a:r>
            <a:endParaRPr/>
          </a:p>
        </p:txBody>
      </p:sp>
      <p:sp>
        <p:nvSpPr>
          <p:cNvPr id="800" name="Google Shape;800;p77"/>
          <p:cNvSpPr txBox="1"/>
          <p:nvPr/>
        </p:nvSpPr>
        <p:spPr>
          <a:xfrm>
            <a:off x="381000" y="1293812"/>
            <a:ext cx="79248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Another recommendation is to use the property of the exclusive OR operation as shown below.</a:t>
            </a:r>
            <a:endParaRPr/>
          </a:p>
        </p:txBody>
      </p:sp>
      <p:pic>
        <p:nvPicPr>
          <p:cNvPr id="801" name="Google Shape;801;p77"/>
          <p:cNvPicPr preferRelativeResize="0"/>
          <p:nvPr/>
        </p:nvPicPr>
        <p:blipFill rotWithShape="1">
          <a:blip r:embed="rId3">
            <a:alphaModFix/>
          </a:blip>
          <a:srcRect b="0" l="0" r="0" t="0"/>
          <a:stretch/>
        </p:blipFill>
        <p:spPr>
          <a:xfrm>
            <a:off x="1604962" y="2828925"/>
            <a:ext cx="5619750" cy="800100"/>
          </a:xfrm>
          <a:prstGeom prst="rect">
            <a:avLst/>
          </a:prstGeom>
          <a:noFill/>
          <a:ln>
            <a:noFill/>
          </a:ln>
        </p:spPr>
      </p:pic>
      <p:pic>
        <p:nvPicPr>
          <p:cNvPr id="802" name="Google Shape;802;p77"/>
          <p:cNvPicPr preferRelativeResize="0"/>
          <p:nvPr/>
        </p:nvPicPr>
        <p:blipFill rotWithShape="1">
          <a:blip r:embed="rId4">
            <a:alphaModFix/>
          </a:blip>
          <a:srcRect b="0" l="0" r="0" t="0"/>
          <a:stretch/>
        </p:blipFill>
        <p:spPr>
          <a:xfrm>
            <a:off x="1566862" y="4953000"/>
            <a:ext cx="5695950" cy="1028700"/>
          </a:xfrm>
          <a:prstGeom prst="rect">
            <a:avLst/>
          </a:prstGeom>
          <a:noFill/>
          <a:ln>
            <a:noFill/>
          </a:ln>
        </p:spPr>
      </p:pic>
      <p:sp>
        <p:nvSpPr>
          <p:cNvPr id="803" name="Google Shape;803;p77"/>
          <p:cNvSpPr txBox="1"/>
          <p:nvPr/>
        </p:nvSpPr>
        <p:spPr>
          <a:xfrm>
            <a:off x="533400" y="3922712"/>
            <a:ext cx="7924800" cy="519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This means: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810" name="Google Shape;810;p7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1" name="Google Shape;811;p7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2" name="Google Shape;812;p7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3" name="Google Shape;813;p7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4" name="Google Shape;814;p7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5" name="Google Shape;815;p7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6" name="Google Shape;816;p7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17" name="Google Shape;817;p78"/>
          <p:cNvSpPr txBox="1"/>
          <p:nvPr/>
        </p:nvSpPr>
        <p:spPr>
          <a:xfrm>
            <a:off x="1143000" y="0"/>
            <a:ext cx="5276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10.5.3  Chunk Interleaving</a:t>
            </a:r>
            <a:endParaRPr/>
          </a:p>
        </p:txBody>
      </p:sp>
      <p:sp>
        <p:nvSpPr>
          <p:cNvPr id="818" name="Google Shape;818;p78"/>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Another way to achieve FEC in multimedia is to allow some small chunks to be missing at the receiver. We cannot afford to let all the chunks belonging to the same packet be missing; however, we can afford to let one chunk be missing in each packet.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825" name="Google Shape;825;p7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10.21:  </a:t>
            </a:r>
            <a:r>
              <a:rPr b="1" i="1" lang="en-US" sz="2000" u="none">
                <a:solidFill>
                  <a:schemeClr val="dk1"/>
                </a:solidFill>
                <a:latin typeface="Times"/>
                <a:ea typeface="Times"/>
                <a:cs typeface="Times"/>
                <a:sym typeface="Times"/>
              </a:rPr>
              <a:t>Interleaving</a:t>
            </a:r>
            <a:endParaRPr/>
          </a:p>
        </p:txBody>
      </p:sp>
      <p:pic>
        <p:nvPicPr>
          <p:cNvPr id="826" name="Google Shape;826;p79"/>
          <p:cNvPicPr preferRelativeResize="0"/>
          <p:nvPr/>
        </p:nvPicPr>
        <p:blipFill rotWithShape="1">
          <a:blip r:embed="rId3">
            <a:alphaModFix/>
          </a:blip>
          <a:srcRect b="0" l="0" r="0" t="0"/>
          <a:stretch/>
        </p:blipFill>
        <p:spPr>
          <a:xfrm>
            <a:off x="320675" y="1666875"/>
            <a:ext cx="8518525" cy="381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35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833" name="Google Shape;833;p8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34" name="Google Shape;834;p8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35" name="Google Shape;835;p8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36" name="Google Shape;836;p8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37" name="Google Shape;837;p8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38" name="Google Shape;838;p8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39" name="Google Shape;839;p8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40" name="Google Shape;840;p80"/>
          <p:cNvSpPr txBox="1"/>
          <p:nvPr/>
        </p:nvSpPr>
        <p:spPr>
          <a:xfrm>
            <a:off x="1143000" y="0"/>
            <a:ext cx="3663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10.5.4  Combining</a:t>
            </a:r>
            <a:endParaRPr/>
          </a:p>
        </p:txBody>
      </p:sp>
      <p:sp>
        <p:nvSpPr>
          <p:cNvPr id="841" name="Google Shape;841;p80"/>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Hamming distance and interleaving can be combined. We can first create n-bit packets that can correct t-bit errors. Then we interleave m rows and send the bits column by column. In this way, we can automatically correct burst errors up to m × t bits of errors.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848" name="Google Shape;848;p8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49" name="Google Shape;849;p8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50" name="Google Shape;850;p8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51" name="Google Shape;851;p8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52" name="Google Shape;852;p8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53" name="Google Shape;853;p8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54" name="Google Shape;854;p8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855" name="Google Shape;855;p81"/>
          <p:cNvSpPr txBox="1"/>
          <p:nvPr/>
        </p:nvSpPr>
        <p:spPr>
          <a:xfrm>
            <a:off x="1143000" y="0"/>
            <a:ext cx="4248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10.5.5  Compounding</a:t>
            </a:r>
            <a:endParaRPr/>
          </a:p>
        </p:txBody>
      </p:sp>
      <p:sp>
        <p:nvSpPr>
          <p:cNvPr id="856" name="Google Shape;856;p81"/>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Still another solution is to create a duplicate of each packet with a low-resolution redundancy and combine the redundant version with the next packet. For example, we can create four low-resolution packets out of five high-resolution packets and send</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them as shown in Figure 10.22.</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863" name="Google Shape;863;p8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10.22:  </a:t>
            </a:r>
            <a:r>
              <a:rPr b="1" i="1" lang="en-US" sz="2000" u="none">
                <a:solidFill>
                  <a:schemeClr val="dk1"/>
                </a:solidFill>
                <a:latin typeface="Times"/>
                <a:ea typeface="Times"/>
                <a:cs typeface="Times"/>
                <a:sym typeface="Times"/>
              </a:rPr>
              <a:t>Compounding high-and-low resolution packets</a:t>
            </a:r>
            <a:endParaRPr/>
          </a:p>
        </p:txBody>
      </p:sp>
      <p:pic>
        <p:nvPicPr>
          <p:cNvPr id="864" name="Google Shape;864;p82"/>
          <p:cNvPicPr preferRelativeResize="0"/>
          <p:nvPr/>
        </p:nvPicPr>
        <p:blipFill rotWithShape="1">
          <a:blip r:embed="rId3">
            <a:alphaModFix/>
          </a:blip>
          <a:srcRect b="0" l="0" r="0" t="0"/>
          <a:stretch/>
        </p:blipFill>
        <p:spPr>
          <a:xfrm>
            <a:off x="347662" y="2559050"/>
            <a:ext cx="8110537" cy="3613150"/>
          </a:xfrm>
          <a:prstGeom prst="rect">
            <a:avLst/>
          </a:prstGeom>
          <a:noFill/>
          <a:ln>
            <a:noFill/>
          </a:ln>
        </p:spPr>
      </p:pic>
      <p:pic>
        <p:nvPicPr>
          <p:cNvPr id="865" name="Google Shape;865;p82"/>
          <p:cNvPicPr preferRelativeResize="0"/>
          <p:nvPr/>
        </p:nvPicPr>
        <p:blipFill rotWithShape="1">
          <a:blip r:embed="rId4">
            <a:alphaModFix/>
          </a:blip>
          <a:srcRect b="0" l="0" r="0" t="0"/>
          <a:stretch/>
        </p:blipFill>
        <p:spPr>
          <a:xfrm>
            <a:off x="3657600" y="838200"/>
            <a:ext cx="5156200" cy="9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2000"/>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822"/>
                                        <p:tgtEl>
                                          <p:spTgt spid="8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172" name="Google Shape;172;p2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10.1:  </a:t>
            </a:r>
            <a:r>
              <a:rPr b="1" i="1" lang="en-US" sz="2000" u="none">
                <a:solidFill>
                  <a:schemeClr val="dk1"/>
                </a:solidFill>
                <a:latin typeface="Times"/>
                <a:ea typeface="Times"/>
                <a:cs typeface="Times"/>
                <a:sym typeface="Times"/>
              </a:rPr>
              <a:t>Single-bit and burst error</a:t>
            </a:r>
            <a:endParaRPr/>
          </a:p>
        </p:txBody>
      </p:sp>
      <p:pic>
        <p:nvPicPr>
          <p:cNvPr id="173" name="Google Shape;173;p22"/>
          <p:cNvPicPr preferRelativeResize="0"/>
          <p:nvPr/>
        </p:nvPicPr>
        <p:blipFill rotWithShape="1">
          <a:blip r:embed="rId3">
            <a:alphaModFix/>
          </a:blip>
          <a:srcRect b="0" l="0" r="0" t="0"/>
          <a:stretch/>
        </p:blipFill>
        <p:spPr>
          <a:xfrm>
            <a:off x="304800" y="1608137"/>
            <a:ext cx="3308350" cy="1458912"/>
          </a:xfrm>
          <a:prstGeom prst="rect">
            <a:avLst/>
          </a:prstGeom>
          <a:noFill/>
          <a:ln>
            <a:noFill/>
          </a:ln>
        </p:spPr>
      </p:pic>
      <p:pic>
        <p:nvPicPr>
          <p:cNvPr id="174" name="Google Shape;174;p22"/>
          <p:cNvPicPr preferRelativeResize="0"/>
          <p:nvPr/>
        </p:nvPicPr>
        <p:blipFill rotWithShape="1">
          <a:blip r:embed="rId4">
            <a:alphaModFix/>
          </a:blip>
          <a:srcRect b="0" l="0" r="0" t="0"/>
          <a:stretch/>
        </p:blipFill>
        <p:spPr>
          <a:xfrm>
            <a:off x="3603625" y="3657600"/>
            <a:ext cx="5083175" cy="1992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181" name="Google Shape;181;p2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2" name="Google Shape;182;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3" name="Google Shape;183;p2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4" name="Google Shape;184;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5" name="Google Shape;185;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6" name="Google Shape;186;p2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7" name="Google Shape;187;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8" name="Google Shape;188;p23"/>
          <p:cNvSpPr txBox="1"/>
          <p:nvPr/>
        </p:nvSpPr>
        <p:spPr>
          <a:xfrm>
            <a:off x="1143000" y="0"/>
            <a:ext cx="395446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10.1.2  Redundancy</a:t>
            </a:r>
            <a:endParaRPr/>
          </a:p>
        </p:txBody>
      </p:sp>
      <p:sp>
        <p:nvSpPr>
          <p:cNvPr id="189" name="Google Shape;189;p23"/>
          <p:cNvSpPr txBox="1"/>
          <p:nvPr/>
        </p:nvSpPr>
        <p:spPr>
          <a:xfrm>
            <a:off x="381000" y="1293812"/>
            <a:ext cx="7924800" cy="2678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central concept in detecting or correcting errors is redundancy. To be able to detect or correct errors, we need to send some extra bits with our data. These redundant bits are added by the sender and removed by the receiver. Their presence allows the receiver to detect or correct corrupted bits.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10.</a:t>
            </a:r>
            <a:fld id="{00000000-1234-1234-1234-123412341234}" type="slidenum">
              <a:rPr b="1" i="0" lang="en-US" sz="1200" u="none">
                <a:solidFill>
                  <a:schemeClr val="dk1"/>
                </a:solidFill>
                <a:latin typeface="Arial"/>
                <a:ea typeface="Arial"/>
                <a:cs typeface="Arial"/>
                <a:sym typeface="Arial"/>
              </a:rPr>
              <a:t>‹#›</a:t>
            </a:fld>
            <a:endParaRPr/>
          </a:p>
        </p:txBody>
      </p:sp>
      <p:sp>
        <p:nvSpPr>
          <p:cNvPr id="196" name="Google Shape;196;p2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7" name="Google Shape;197;p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8" name="Google Shape;198;p2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9" name="Google Shape;199;p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0" name="Google Shape;200;p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1" name="Google Shape;201;p2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2" name="Google Shape;202;p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3" name="Google Shape;203;p24"/>
          <p:cNvSpPr txBox="1"/>
          <p:nvPr/>
        </p:nvSpPr>
        <p:spPr>
          <a:xfrm>
            <a:off x="1143000" y="0"/>
            <a:ext cx="7042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10.1.3  Detection versus Correction</a:t>
            </a:r>
            <a:endParaRPr/>
          </a:p>
        </p:txBody>
      </p:sp>
      <p:sp>
        <p:nvSpPr>
          <p:cNvPr id="204" name="Google Shape;204;p24"/>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correction of errors is more difficult than the detection. In error detection, we are only looking to see if any error has occurred. The answer is a simple yes or no. We are not even interested in the number of corrupted bits. A single-bit error is the same for us as a burst error. In error correction, we need to know the exact number of bits that are corrupted and, more importantly, their location in the message.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